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9" r:id="rId4"/>
    <p:sldId id="259" r:id="rId5"/>
    <p:sldId id="260" r:id="rId6"/>
    <p:sldId id="258" r:id="rId7"/>
    <p:sldId id="265" r:id="rId8"/>
    <p:sldId id="268" r:id="rId9"/>
    <p:sldId id="266" r:id="rId10"/>
    <p:sldId id="267" r:id="rId11"/>
    <p:sldId id="272" r:id="rId12"/>
    <p:sldId id="271" r:id="rId13"/>
    <p:sldId id="273" r:id="rId14"/>
    <p:sldId id="274" r:id="rId15"/>
    <p:sldId id="275" r:id="rId16"/>
    <p:sldId id="277" r:id="rId17"/>
    <p:sldId id="276" r:id="rId1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4B4527-1BB0-4D52-B6DB-E14E496FCB63}" type="datetimeFigureOut">
              <a:rPr lang="ru-RU" smtClean="0"/>
              <a:pPr/>
              <a:t>17.01.2022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BC824-0048-47C6-B57D-137197CD30E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4B4527-1BB0-4D52-B6DB-E14E496FCB63}" type="datetimeFigureOut">
              <a:rPr lang="ru-RU" smtClean="0"/>
              <a:pPr/>
              <a:t>17.01.2022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BC824-0048-47C6-B57D-137197CD30E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4B4527-1BB0-4D52-B6DB-E14E496FCB63}" type="datetimeFigureOut">
              <a:rPr lang="ru-RU" smtClean="0"/>
              <a:pPr/>
              <a:t>17.01.2022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BC824-0048-47C6-B57D-137197CD30E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4B4527-1BB0-4D52-B6DB-E14E496FCB63}" type="datetimeFigureOut">
              <a:rPr lang="ru-RU" smtClean="0"/>
              <a:pPr/>
              <a:t>17.01.2022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BC824-0048-47C6-B57D-137197CD30E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4B4527-1BB0-4D52-B6DB-E14E496FCB63}" type="datetimeFigureOut">
              <a:rPr lang="ru-RU" smtClean="0"/>
              <a:pPr/>
              <a:t>17.01.2022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BC824-0048-47C6-B57D-137197CD30E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4B4527-1BB0-4D52-B6DB-E14E496FCB63}" type="datetimeFigureOut">
              <a:rPr lang="ru-RU" smtClean="0"/>
              <a:pPr/>
              <a:t>17.01.2022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BC824-0048-47C6-B57D-137197CD30E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4B4527-1BB0-4D52-B6DB-E14E496FCB63}" type="datetimeFigureOut">
              <a:rPr lang="ru-RU" smtClean="0"/>
              <a:pPr/>
              <a:t>17.01.2022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BC824-0048-47C6-B57D-137197CD30E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4B4527-1BB0-4D52-B6DB-E14E496FCB63}" type="datetimeFigureOut">
              <a:rPr lang="ru-RU" smtClean="0"/>
              <a:pPr/>
              <a:t>17.01.2022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BC824-0048-47C6-B57D-137197CD30E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4B4527-1BB0-4D52-B6DB-E14E496FCB63}" type="datetimeFigureOut">
              <a:rPr lang="ru-RU" smtClean="0"/>
              <a:pPr/>
              <a:t>17.01.2022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BC824-0048-47C6-B57D-137197CD30E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4B4527-1BB0-4D52-B6DB-E14E496FCB63}" type="datetimeFigureOut">
              <a:rPr lang="ru-RU" smtClean="0"/>
              <a:pPr/>
              <a:t>17.01.2022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BC824-0048-47C6-B57D-137197CD30E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4B4527-1BB0-4D52-B6DB-E14E496FCB63}" type="datetimeFigureOut">
              <a:rPr lang="ru-RU" smtClean="0"/>
              <a:pPr/>
              <a:t>17.01.2022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BC824-0048-47C6-B57D-137197CD30E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4B4527-1BB0-4D52-B6DB-E14E496FCB63}" type="datetimeFigureOut">
              <a:rPr lang="ru-RU" smtClean="0"/>
              <a:pPr/>
              <a:t>17.01.2022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6BC824-0048-47C6-B57D-137197CD30E4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mailto:mdou.detskiysad1@mail.ru" TargetMode="Externa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jpeg"/><Relationship Id="rId3" Type="http://schemas.openxmlformats.org/officeDocument/2006/relationships/image" Target="../media/image8.jpeg"/><Relationship Id="rId7" Type="http://schemas.openxmlformats.org/officeDocument/2006/relationships/image" Target="../media/image12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10" Type="http://schemas.openxmlformats.org/officeDocument/2006/relationships/image" Target="../media/image15.jpeg"/><Relationship Id="rId4" Type="http://schemas.openxmlformats.org/officeDocument/2006/relationships/image" Target="../media/image9.jpeg"/><Relationship Id="rId9" Type="http://schemas.openxmlformats.org/officeDocument/2006/relationships/image" Target="../media/image14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jpeg"/><Relationship Id="rId3" Type="http://schemas.openxmlformats.org/officeDocument/2006/relationships/image" Target="../media/image16.jpeg"/><Relationship Id="rId7" Type="http://schemas.openxmlformats.org/officeDocument/2006/relationships/image" Target="../media/image20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jpeg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jpeg"/><Relationship Id="rId3" Type="http://schemas.openxmlformats.org/officeDocument/2006/relationships/image" Target="../media/image22.jpeg"/><Relationship Id="rId7" Type="http://schemas.openxmlformats.org/officeDocument/2006/relationships/image" Target="../media/image26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jpeg"/><Relationship Id="rId5" Type="http://schemas.openxmlformats.org/officeDocument/2006/relationships/image" Target="../media/image24.jpeg"/><Relationship Id="rId4" Type="http://schemas.openxmlformats.org/officeDocument/2006/relationships/image" Target="../media/image23.jpeg"/><Relationship Id="rId9" Type="http://schemas.openxmlformats.org/officeDocument/2006/relationships/image" Target="../media/image28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jpeg"/><Relationship Id="rId3" Type="http://schemas.openxmlformats.org/officeDocument/2006/relationships/image" Target="../media/image29.jpeg"/><Relationship Id="rId7" Type="http://schemas.openxmlformats.org/officeDocument/2006/relationships/image" Target="../media/image33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2.jpeg"/><Relationship Id="rId11" Type="http://schemas.openxmlformats.org/officeDocument/2006/relationships/image" Target="../media/image37.jpeg"/><Relationship Id="rId5" Type="http://schemas.openxmlformats.org/officeDocument/2006/relationships/image" Target="../media/image31.jpeg"/><Relationship Id="rId10" Type="http://schemas.openxmlformats.org/officeDocument/2006/relationships/image" Target="../media/image36.jpeg"/><Relationship Id="rId4" Type="http://schemas.openxmlformats.org/officeDocument/2006/relationships/image" Target="../media/image30.jpeg"/><Relationship Id="rId9" Type="http://schemas.openxmlformats.org/officeDocument/2006/relationships/image" Target="../media/image35.jpe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jpeg"/><Relationship Id="rId3" Type="http://schemas.openxmlformats.org/officeDocument/2006/relationships/image" Target="../media/image29.jpeg"/><Relationship Id="rId7" Type="http://schemas.openxmlformats.org/officeDocument/2006/relationships/image" Target="../media/image38.jpeg"/><Relationship Id="rId12" Type="http://schemas.openxmlformats.org/officeDocument/2006/relationships/image" Target="../media/image43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2.jpeg"/><Relationship Id="rId11" Type="http://schemas.openxmlformats.org/officeDocument/2006/relationships/image" Target="../media/image42.jpeg"/><Relationship Id="rId5" Type="http://schemas.openxmlformats.org/officeDocument/2006/relationships/image" Target="../media/image31.jpeg"/><Relationship Id="rId10" Type="http://schemas.openxmlformats.org/officeDocument/2006/relationships/image" Target="../media/image41.jpeg"/><Relationship Id="rId4" Type="http://schemas.openxmlformats.org/officeDocument/2006/relationships/image" Target="../media/image30.jpeg"/><Relationship Id="rId9" Type="http://schemas.openxmlformats.org/officeDocument/2006/relationships/image" Target="../media/image40.jpe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jpeg"/><Relationship Id="rId3" Type="http://schemas.openxmlformats.org/officeDocument/2006/relationships/image" Target="../media/image29.jpeg"/><Relationship Id="rId7" Type="http://schemas.openxmlformats.org/officeDocument/2006/relationships/image" Target="../media/image44.jpeg"/><Relationship Id="rId12" Type="http://schemas.openxmlformats.org/officeDocument/2006/relationships/image" Target="../media/image49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2.jpeg"/><Relationship Id="rId11" Type="http://schemas.openxmlformats.org/officeDocument/2006/relationships/image" Target="../media/image48.jpeg"/><Relationship Id="rId5" Type="http://schemas.openxmlformats.org/officeDocument/2006/relationships/image" Target="../media/image31.jpeg"/><Relationship Id="rId10" Type="http://schemas.openxmlformats.org/officeDocument/2006/relationships/image" Target="../media/image47.jpeg"/><Relationship Id="rId4" Type="http://schemas.openxmlformats.org/officeDocument/2006/relationships/image" Target="../media/image30.jpeg"/><Relationship Id="rId9" Type="http://schemas.openxmlformats.org/officeDocument/2006/relationships/image" Target="../media/image46.jpe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5.jpeg"/><Relationship Id="rId3" Type="http://schemas.openxmlformats.org/officeDocument/2006/relationships/image" Target="../media/image50.jpeg"/><Relationship Id="rId7" Type="http://schemas.openxmlformats.org/officeDocument/2006/relationships/image" Target="../media/image54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3.jpeg"/><Relationship Id="rId5" Type="http://schemas.openxmlformats.org/officeDocument/2006/relationships/image" Target="../media/image52.jpeg"/><Relationship Id="rId4" Type="http://schemas.openxmlformats.org/officeDocument/2006/relationships/image" Target="../media/image51.jpe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1.jpeg"/><Relationship Id="rId3" Type="http://schemas.openxmlformats.org/officeDocument/2006/relationships/image" Target="../media/image56.jpeg"/><Relationship Id="rId7" Type="http://schemas.openxmlformats.org/officeDocument/2006/relationships/image" Target="../media/image60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9.jpeg"/><Relationship Id="rId5" Type="http://schemas.openxmlformats.org/officeDocument/2006/relationships/image" Target="../media/image58.jpeg"/><Relationship Id="rId4" Type="http://schemas.openxmlformats.org/officeDocument/2006/relationships/image" Target="../media/image57.jpe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7.jpeg"/><Relationship Id="rId3" Type="http://schemas.openxmlformats.org/officeDocument/2006/relationships/image" Target="../media/image7.jpeg"/><Relationship Id="rId7" Type="http://schemas.openxmlformats.org/officeDocument/2006/relationships/image" Target="../media/image66.jpe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5.jpeg"/><Relationship Id="rId5" Type="http://schemas.openxmlformats.org/officeDocument/2006/relationships/image" Target="../media/image64.jpeg"/><Relationship Id="rId4" Type="http://schemas.openxmlformats.org/officeDocument/2006/relationships/image" Target="../media/image63.jpeg"/><Relationship Id="rId9" Type="http://schemas.openxmlformats.org/officeDocument/2006/relationships/image" Target="../media/image68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2.jpeg"/><Relationship Id="rId5" Type="http://schemas.openxmlformats.org/officeDocument/2006/relationships/image" Target="../media/image71.jpeg"/><Relationship Id="rId4" Type="http://schemas.openxmlformats.org/officeDocument/2006/relationships/image" Target="../media/image70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1613539402_20-p-fon-dlya-detskoi-prezentatsii-powerpoint-2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057" y="0"/>
            <a:ext cx="9139943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71600" y="332656"/>
            <a:ext cx="7772400" cy="1470025"/>
          </a:xfrm>
        </p:spPr>
        <p:txBody>
          <a:bodyPr/>
          <a:lstStyle/>
          <a:p>
            <a:r>
              <a:rPr lang="ru-RU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Представляем наш детский сад</a:t>
            </a:r>
            <a:endParaRPr lang="ru-RU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907704" y="1556792"/>
            <a:ext cx="6400800" cy="1752600"/>
          </a:xfrm>
        </p:spPr>
        <p:txBody>
          <a:bodyPr>
            <a:normAutofit fontScale="92500" lnSpcReduction="10000"/>
          </a:bodyPr>
          <a:lstStyle/>
          <a:p>
            <a:r>
              <a:rPr lang="ru-RU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Муниципальное бюджетное дошкольное образовательное учреждение  детский сад №1 с.Городня</a:t>
            </a:r>
            <a:endParaRPr lang="ru-RU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Рисунок 4" descr="IMG_1458.JPG"/>
          <p:cNvPicPr>
            <a:picLocks noChangeAspect="1"/>
          </p:cNvPicPr>
          <p:nvPr/>
        </p:nvPicPr>
        <p:blipFill>
          <a:blip r:embed="rId3" cstate="print"/>
          <a:srcRect b="15555"/>
          <a:stretch>
            <a:fillRect/>
          </a:stretch>
        </p:blipFill>
        <p:spPr>
          <a:xfrm>
            <a:off x="2555776" y="3356992"/>
            <a:ext cx="5031644" cy="3292231"/>
          </a:xfrm>
          <a:prstGeom prst="rect">
            <a:avLst/>
          </a:prstGeom>
          <a:ln w="88900" cap="sq" cmpd="thickThin">
            <a:solidFill>
              <a:srgbClr val="0000CC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Содержимое 3" descr="1613672616_26-p-fon-dlya-prezentatsii-vospitatelya-detskog-2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" y="0"/>
            <a:ext cx="9403161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91880" y="274638"/>
            <a:ext cx="5184576" cy="3082354"/>
          </a:xfrm>
        </p:spPr>
        <p:txBody>
          <a:bodyPr>
            <a:normAutofit/>
          </a:bodyPr>
          <a:lstStyle/>
          <a:p>
            <a:r>
              <a:rPr lang="ru-RU" sz="1600" b="1" i="1" dirty="0" smtClean="0">
                <a:latin typeface="Times New Roman" pitchFamily="18" charset="0"/>
                <a:cs typeface="Times New Roman" pitchFamily="18" charset="0"/>
              </a:rPr>
              <a:t>Дайте детству наиграться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6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600" b="1" i="1" dirty="0" smtClean="0">
                <a:latin typeface="Times New Roman" pitchFamily="18" charset="0"/>
                <a:cs typeface="Times New Roman" pitchFamily="18" charset="0"/>
              </a:rPr>
              <a:t>Вдоволь, досыта, не вкратце,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6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600" b="1" i="1" dirty="0" smtClean="0">
                <a:latin typeface="Times New Roman" pitchFamily="18" charset="0"/>
                <a:cs typeface="Times New Roman" pitchFamily="18" charset="0"/>
              </a:rPr>
              <a:t>Дайте дождиком умыться,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6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600" b="1" i="1" dirty="0" smtClean="0">
                <a:latin typeface="Times New Roman" pitchFamily="18" charset="0"/>
                <a:cs typeface="Times New Roman" pitchFamily="18" charset="0"/>
              </a:rPr>
              <a:t>Дайте, как цветку раскрыться.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6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600" b="1" i="1" dirty="0" smtClean="0">
                <a:latin typeface="Times New Roman" pitchFamily="18" charset="0"/>
                <a:cs typeface="Times New Roman" pitchFamily="18" charset="0"/>
              </a:rPr>
              <a:t>Насмеяться, наскакаться.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6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600" b="1" i="1" dirty="0" smtClean="0">
                <a:latin typeface="Times New Roman" pitchFamily="18" charset="0"/>
                <a:cs typeface="Times New Roman" pitchFamily="18" charset="0"/>
              </a:rPr>
              <a:t>Дайте радостно проснуться, </a:t>
            </a:r>
            <a:br>
              <a:rPr lang="ru-RU" sz="16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600" b="1" i="1" dirty="0" smtClean="0">
                <a:latin typeface="Times New Roman" pitchFamily="18" charset="0"/>
                <a:cs typeface="Times New Roman" pitchFamily="18" charset="0"/>
              </a:rPr>
              <a:t>Дайте в ласку окунуться</a:t>
            </a:r>
            <a:r>
              <a:rPr lang="ru-RU" sz="1600" b="1" i="1" dirty="0" smtClean="0"/>
              <a:t>.</a:t>
            </a:r>
            <a:endParaRPr lang="ru-RU" sz="1600" dirty="0"/>
          </a:p>
        </p:txBody>
      </p:sp>
      <p:sp>
        <p:nvSpPr>
          <p:cNvPr id="8194" name="Rectangle 2"/>
          <p:cNvSpPr>
            <a:spLocks noGrp="1" noChangeArrowheads="1"/>
          </p:cNvSpPr>
          <p:nvPr>
            <p:ph idx="1"/>
          </p:nvPr>
        </p:nvSpPr>
        <p:spPr bwMode="auto">
          <a:xfrm>
            <a:off x="1907704" y="3330132"/>
            <a:ext cx="6192688" cy="22467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59690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Адрес: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171296, Россия, 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5969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Тверская область, 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5969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Конаковский район,  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5969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с.Городня,  ул.Советская,д.7-А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5969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Телефон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: 8-(48242)-56-167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5969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E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mail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: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  <a:hlinkClick r:id="rId3"/>
              </a:rPr>
              <a:t>mdou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  <a:hlinkClick r:id="rId3"/>
              </a:rPr>
              <a:t>.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  <a:hlinkClick r:id="rId3"/>
              </a:rPr>
              <a:t>detskiysad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  <a:hlinkClick r:id="rId3"/>
              </a:rPr>
              <a:t>1@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  <a:hlinkClick r:id="rId3"/>
              </a:rPr>
              <a:t>mail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  <a:hlinkClick r:id="rId3"/>
              </a:rPr>
              <a:t>.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  <a:hlinkClick r:id="rId3"/>
              </a:rPr>
              <a:t>ru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5969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2D06BA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Сайт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2D06BA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: https://ds1gorodnya.nubex.ru</a:t>
            </a:r>
            <a:endParaRPr kumimoji="0" lang="en-US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Рисунок 4"/>
          <p:cNvPicPr/>
          <p:nvPr/>
        </p:nvPicPr>
        <p:blipFill>
          <a:blip r:embed="rId4" cstate="print"/>
          <a:srcRect b="16182"/>
          <a:stretch>
            <a:fillRect/>
          </a:stretch>
        </p:blipFill>
        <p:spPr>
          <a:xfrm>
            <a:off x="539552" y="764704"/>
            <a:ext cx="3528392" cy="2088232"/>
          </a:xfrm>
          <a:prstGeom prst="rect">
            <a:avLst/>
          </a:prstGeom>
          <a:ln w="88900" cap="sq" cmpd="thickThin">
            <a:solidFill>
              <a:srgbClr val="0070C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1613672616_26-p-fon-dlya-prezentatsii-vospitatelya-detskog-28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-1" y="0"/>
            <a:ext cx="9403161" cy="6858000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620688"/>
            <a:ext cx="8229600" cy="634082"/>
          </a:xfrm>
        </p:spPr>
        <p:txBody>
          <a:bodyPr>
            <a:normAutofit fontScale="90000"/>
          </a:bodyPr>
          <a:lstStyle/>
          <a:p>
            <a:r>
              <a:rPr lang="ru-RU" sz="1800" b="1" u="sng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Муниципальное бюджетное дошкольное образовательное учреждение  детский сад №1 с.Городня</a:t>
            </a:r>
            <a:r>
              <a:rPr lang="ru-RU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899592" y="1413064"/>
            <a:ext cx="7488832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596900" algn="just" fontAlgn="base">
              <a:spcBef>
                <a:spcPct val="0"/>
              </a:spcBef>
              <a:spcAft>
                <a:spcPct val="0"/>
              </a:spcAft>
            </a:pPr>
            <a:r>
              <a:rPr lang="ru-RU" sz="2000" b="1" i="1" u="sng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Детский сад-второй наш дом, так тепло, уютно в нём! </a:t>
            </a:r>
            <a:r>
              <a:rPr lang="ru-RU" b="1" i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Любят детский сад наш дети, самый добрый дом на свете. Вот и мчат детишки в ряд поскорее в детский сад!</a:t>
            </a:r>
            <a:endParaRPr lang="ru-RU" sz="2000" b="1" dirty="0" smtClean="0">
              <a:solidFill>
                <a:srgbClr val="4F81BD"/>
              </a:solidFill>
              <a:latin typeface="Cambria" pitchFamily="18" charset="0"/>
              <a:ea typeface="Times New Roman" pitchFamily="18" charset="0"/>
              <a:cs typeface="Times New Roman" pitchFamily="18" charset="0"/>
            </a:endParaRPr>
          </a:p>
          <a:p>
            <a:pPr lvl="0" indent="59690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4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Дошкольное воспитание в с.Городня Конаковского района организовано в 1969 году. </a:t>
            </a:r>
          </a:p>
          <a:p>
            <a:pPr lvl="0" indent="59690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4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 настоящее время МБДОУ является юридическим лицом, осуществляющим свою деятельность в соответствии  с Уставом МБДОУ от 14.07.2015г.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lvl="0" indent="59690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4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Функционируют 3 группы, общее количество детей – 70.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1613672616_26-p-fon-dlya-prezentatsii-vospitatelya-detskog-28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403161" cy="6858000"/>
          </a:xfrm>
        </p:spPr>
      </p:pic>
      <p:sp>
        <p:nvSpPr>
          <p:cNvPr id="7170" name="Rectangle 2"/>
          <p:cNvSpPr>
            <a:spLocks noChangeArrowheads="1"/>
          </p:cNvSpPr>
          <p:nvPr/>
        </p:nvSpPr>
        <p:spPr bwMode="auto">
          <a:xfrm>
            <a:off x="863080" y="1562701"/>
            <a:ext cx="7885384" cy="45601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126960" rIns="9144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596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600" b="1" i="1" u="sng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596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600" b="1" i="1" u="sng" dirty="0" smtClean="0">
              <a:solidFill>
                <a:srgbClr val="002060"/>
              </a:solidFill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1600" b="1" i="1" dirty="0" smtClean="0">
                <a:latin typeface="Times New Roman" pitchFamily="18" charset="0"/>
                <a:cs typeface="Times New Roman" pitchFamily="18" charset="0"/>
              </a:rPr>
              <a:t>Наш детский сад- это наш второй дом, в котором всё происходит с удовольствием, в нём царят радость, доброта, атмосфера комфорта, успеха и позитива, слышится заливистый детский смех. </a:t>
            </a:r>
          </a:p>
          <a:p>
            <a:pPr algn="just"/>
            <a:r>
              <a:rPr lang="ru-RU" sz="1600" b="1" i="1" dirty="0" smtClean="0">
                <a:latin typeface="Times New Roman" pitchFamily="18" charset="0"/>
                <a:cs typeface="Times New Roman" pitchFamily="18" charset="0"/>
              </a:rPr>
              <a:t>      Это общение ребёнка со сверстниками, это утверждение его в коллективе, это интересное познание окружающей среды.</a:t>
            </a:r>
          </a:p>
          <a:p>
            <a:pPr algn="just"/>
            <a:r>
              <a:rPr lang="ru-RU" sz="1600" b="1" i="1" dirty="0" smtClean="0">
                <a:latin typeface="Times New Roman" pitchFamily="18" charset="0"/>
                <a:cs typeface="Times New Roman" pitchFamily="18" charset="0"/>
              </a:rPr>
              <a:t>      Для наших родителей- мудрый помощник и единомышленник, а родители – полноценные  участники воспитательно-образовательного процесса. </a:t>
            </a:r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1600" b="1" i="1" dirty="0" smtClean="0">
                <a:latin typeface="Times New Roman" pitchFamily="18" charset="0"/>
                <a:cs typeface="Times New Roman" pitchFamily="18" charset="0"/>
              </a:rPr>
              <a:t>      </a:t>
            </a:r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pPr marL="0" marR="0" lvl="0" indent="596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1" u="sng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Кадровый </a:t>
            </a:r>
            <a:r>
              <a:rPr lang="ru-RU" sz="1600" b="1" i="1" u="sng" dirty="0" smtClean="0">
                <a:solidFill>
                  <a:srgbClr val="00206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состав </a:t>
            </a:r>
            <a:r>
              <a:rPr kumimoji="0" lang="ru-RU" sz="1600" b="1" i="1" u="sng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:</a:t>
            </a:r>
            <a:endParaRPr kumimoji="0" lang="ru-RU" sz="1600" b="1" i="0" u="none" strike="noStrike" cap="none" normalizeH="0" baseline="0" dirty="0" smtClean="0">
              <a:ln>
                <a:noFill/>
              </a:ln>
              <a:solidFill>
                <a:srgbClr val="4F81BD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596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Заведующий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–Харламова Татьяна Михайловна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596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Старший   воспитатель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-  </a:t>
            </a:r>
            <a:r>
              <a:rPr kumimoji="0" lang="ru-RU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Гнутова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Ирина Валериевна.                                                    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596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Музыкальный руководитель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      Пономарева Алла Васильевна                                                  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596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Медицинская сестра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–  штаты  КЦРБ  </a:t>
            </a:r>
            <a:r>
              <a:rPr kumimoji="0" lang="ru-RU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Хоролец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Светлана Алексеевна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596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Воспитатели: </a:t>
            </a:r>
            <a:r>
              <a:rPr kumimoji="0" lang="ru-RU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Гоз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М.Б., Якименко Т.С, Спиридонова</a:t>
            </a:r>
            <a:r>
              <a:rPr kumimoji="0" lang="ru-RU" sz="16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.Е.В., Карапетян</a:t>
            </a:r>
            <a:r>
              <a:rPr kumimoji="0" lang="ru-RU" sz="16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Н.Ш.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.,       </a:t>
            </a:r>
            <a:r>
              <a:rPr kumimoji="0" lang="ru-RU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Гнутова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И.В. , </a:t>
            </a:r>
            <a:r>
              <a:rPr kumimoji="0" lang="ru-RU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Кортикова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О.А.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596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169" name="Рисунок 99" descr="http://dou-topol-zdv.ucoz.ru/_tbkp/Foto/1500x500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31840" y="836712"/>
            <a:ext cx="3295651" cy="1095375"/>
          </a:xfrm>
          <a:prstGeom prst="rect">
            <a:avLst/>
          </a:prstGeom>
          <a:noFill/>
        </p:spPr>
      </p:pic>
      <p:sp>
        <p:nvSpPr>
          <p:cNvPr id="7" name="Прямоугольник 6"/>
          <p:cNvSpPr/>
          <p:nvPr/>
        </p:nvSpPr>
        <p:spPr>
          <a:xfrm>
            <a:off x="467544" y="0"/>
            <a:ext cx="806489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u="sng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Муниципальное бюджетное дошкольное образовательное учреждение  детский сад №1 с.Городня</a:t>
            </a:r>
            <a:endParaRPr lang="ru-RU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1613672616_26-p-fon-dlya-prezentatsii-vospitatelya-detskog-28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403161" cy="6858000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332656"/>
            <a:ext cx="8604448" cy="576064"/>
          </a:xfrm>
        </p:spPr>
        <p:txBody>
          <a:bodyPr>
            <a:normAutofit fontScale="90000"/>
          </a:bodyPr>
          <a:lstStyle/>
          <a:p>
            <a:pPr algn="l"/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sz="1800" b="1" u="sng" dirty="0" smtClean="0">
                <a:latin typeface="Times New Roman" pitchFamily="18" charset="0"/>
                <a:cs typeface="Times New Roman" pitchFamily="18" charset="0"/>
              </a:rPr>
              <a:t> Приоритетные задачи: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  * </a:t>
            </a:r>
            <a:r>
              <a:rPr lang="ru-RU" sz="1800" b="1" i="1" dirty="0" smtClean="0">
                <a:latin typeface="Times New Roman" pitchFamily="18" charset="0"/>
                <a:cs typeface="Times New Roman" pitchFamily="18" charset="0"/>
              </a:rPr>
              <a:t>Создать систему  </a:t>
            </a:r>
            <a:r>
              <a:rPr lang="ru-RU" sz="1800" b="1" i="1" dirty="0" err="1" smtClean="0">
                <a:latin typeface="Times New Roman" pitchFamily="18" charset="0"/>
                <a:cs typeface="Times New Roman" pitchFamily="18" charset="0"/>
              </a:rPr>
              <a:t>воспитательно</a:t>
            </a:r>
            <a:r>
              <a:rPr lang="ru-RU" sz="1800" b="1" i="1" dirty="0" smtClean="0">
                <a:latin typeface="Times New Roman" pitchFamily="18" charset="0"/>
                <a:cs typeface="Times New Roman" pitchFamily="18" charset="0"/>
              </a:rPr>
              <a:t>-  образовательной  работы  по  формированию  мотивации  к  ведению  здорового  образа  жизни  и  укреплению  здоровью  детей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</a:t>
            </a:r>
            <a:br>
              <a:rPr lang="ru-RU" sz="1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 *</a:t>
            </a:r>
            <a:r>
              <a:rPr lang="ru-RU" sz="1800" b="1" i="1" dirty="0" smtClean="0">
                <a:latin typeface="Times New Roman" pitchFamily="18" charset="0"/>
                <a:cs typeface="Times New Roman" pitchFamily="18" charset="0"/>
              </a:rPr>
              <a:t>Осуществление социальной адаптации к окружающей среде.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* </a:t>
            </a:r>
            <a:r>
              <a:rPr lang="ru-RU" sz="1800" b="1" i="1" dirty="0" smtClean="0">
                <a:latin typeface="Times New Roman" pitchFamily="18" charset="0"/>
                <a:cs typeface="Times New Roman" pitchFamily="18" charset="0"/>
              </a:rPr>
              <a:t>Сохранение индивидуальности каждого ребёнка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*</a:t>
            </a:r>
            <a:r>
              <a:rPr lang="ru-RU" sz="1800" b="1" i="1" dirty="0" smtClean="0">
                <a:latin typeface="Times New Roman" pitchFamily="18" charset="0"/>
                <a:cs typeface="Times New Roman" pitchFamily="18" charset="0"/>
              </a:rPr>
              <a:t>Обеспечение возможности радостно и содержательно прожить период дошкольного   детства каждому ребёнку.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*</a:t>
            </a:r>
            <a:r>
              <a:rPr lang="ru-RU" sz="1800" b="1" i="1" dirty="0" smtClean="0">
                <a:latin typeface="Times New Roman" pitchFamily="18" charset="0"/>
                <a:cs typeface="Times New Roman" pitchFamily="18" charset="0"/>
              </a:rPr>
              <a:t>Приобщение детей к общечеловеческим ценностям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*</a:t>
            </a:r>
            <a:r>
              <a:rPr lang="ru-RU" sz="1800" b="1" i="1" dirty="0" smtClean="0">
                <a:latin typeface="Times New Roman" pitchFamily="18" charset="0"/>
                <a:cs typeface="Times New Roman" pitchFamily="18" charset="0"/>
              </a:rPr>
              <a:t>Развитие личность ребёнка (компетентности, инициативности, самостоятельности, любознательности, способности к творческому  самовыражению) </a:t>
            </a:r>
            <a:r>
              <a:rPr lang="ru-RU" sz="1800" b="1" i="1" dirty="0" smtClean="0"/>
              <a:t/>
            </a:r>
            <a:br>
              <a:rPr lang="ru-RU" sz="1800" b="1" i="1" dirty="0" smtClean="0"/>
            </a:br>
            <a:r>
              <a:rPr lang="ru-RU" sz="1800" b="1" i="1" dirty="0" smtClean="0"/>
              <a:t>       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Основной программой, реализуемой в ДОУ является:  Основная  образовательная программа разработана  на основе примерной основной образовательной программы с учетом примерной комплексной общеобразовательной программы   «Из детства в отрочество» под редакцией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Т.Н.Дороновой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и сделана по структуре указанной в  ФГОС дошкольного образования.</a:t>
            </a:r>
            <a:r>
              <a:rPr lang="ru-RU" sz="1600" dirty="0" smtClean="0"/>
              <a:t> </a:t>
            </a:r>
            <a:br>
              <a:rPr lang="ru-RU" sz="1600" dirty="0" smtClean="0"/>
            </a:br>
            <a:r>
              <a:rPr lang="ru-RU" sz="1600" dirty="0" smtClean="0"/>
              <a:t>     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В МБДОУ детский сад №1 с.Городня разработана «Рабочая программа  воспитания», которая является компонентом  Основной образовательной  программа дошкольного образования МБДОУ детский сад №1с.Городня.</a:t>
            </a:r>
            <a:r>
              <a:rPr lang="ru-RU" sz="1600" dirty="0" smtClean="0"/>
              <a:t> 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dirty="0" smtClean="0">
                <a:latin typeface="Times New Roman" pitchFamily="18" charset="0"/>
                <a:cs typeface="Times New Roman" pitchFamily="18" charset="0"/>
              </a:rPr>
            </a:br>
            <a:endParaRPr lang="ru-RU" sz="1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95536" y="404664"/>
            <a:ext cx="846043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u="sng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Муниципальное бюджетное дошкольное образовательное учреждение  детский сад №1 с.Городня</a:t>
            </a:r>
            <a:endParaRPr lang="ru-RU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Содержимое 3" descr="1613672616_26-p-fon-dlya-prezentatsii-vospitatelya-detskog-2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403161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188640"/>
            <a:ext cx="8229600" cy="792088"/>
          </a:xfrm>
        </p:spPr>
        <p:txBody>
          <a:bodyPr>
            <a:normAutofit fontScale="90000"/>
          </a:bodyPr>
          <a:lstStyle/>
          <a:p>
            <a:r>
              <a:rPr lang="ru-RU" sz="1800" b="1" u="sng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Муниципальное бюджетное дошкольное образовательное учреждение  детский сад </a:t>
            </a:r>
            <a:br>
              <a:rPr lang="ru-RU" sz="1800" b="1" u="sng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800" b="1" u="sng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№1 с.Городня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512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304704" rIns="91440" bIns="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5121" name="Рисунок 5" descr="0_85a33_f671aa7a_S.png"/>
          <p:cNvPicPr>
            <a:picLocks noChangeAspect="1" noChangeArrowheads="1"/>
          </p:cNvPicPr>
          <p:nvPr/>
        </p:nvPicPr>
        <p:blipFill>
          <a:blip r:embed="rId3" cstate="print"/>
          <a:srcRect b="16882"/>
          <a:stretch>
            <a:fillRect/>
          </a:stretch>
        </p:blipFill>
        <p:spPr bwMode="auto">
          <a:xfrm>
            <a:off x="6876256" y="1340768"/>
            <a:ext cx="714375" cy="933450"/>
          </a:xfrm>
          <a:prstGeom prst="rect">
            <a:avLst/>
          </a:prstGeom>
          <a:noFill/>
        </p:spPr>
      </p:pic>
      <p:sp>
        <p:nvSpPr>
          <p:cNvPr id="5123" name="Rectangle 3"/>
          <p:cNvSpPr>
            <a:spLocks noChangeArrowheads="1"/>
          </p:cNvSpPr>
          <p:nvPr/>
        </p:nvSpPr>
        <p:spPr bwMode="auto">
          <a:xfrm>
            <a:off x="827584" y="904364"/>
            <a:ext cx="6156176" cy="19082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596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                </a:t>
            </a:r>
            <a:r>
              <a:rPr kumimoji="0" lang="ru-RU" sz="2000" b="1" i="1" u="sng" strike="noStrike" cap="none" normalizeH="0" baseline="0" dirty="0" smtClean="0">
                <a:ln>
                  <a:noFill/>
                </a:ln>
                <a:solidFill>
                  <a:srgbClr val="365F9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Мы сотрудничаем:</a:t>
            </a: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rgbClr val="365F9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596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МБОУ СОШ с.Городня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596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ЦКиД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с.Городня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596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МБУ «Городенская СЦБС»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596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 родителями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596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129" name="Rectangle 9"/>
          <p:cNvSpPr>
            <a:spLocks noGrp="1" noChangeArrowheads="1"/>
          </p:cNvSpPr>
          <p:nvPr>
            <p:ph idx="1"/>
          </p:nvPr>
        </p:nvSpPr>
        <p:spPr bwMode="auto">
          <a:xfrm>
            <a:off x="971600" y="2411016"/>
            <a:ext cx="7488832" cy="17851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596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0488" algn="l"/>
              </a:tabLst>
            </a:pPr>
            <a:r>
              <a:rPr kumimoji="0" lang="ru-RU" sz="2000" b="1" i="0" u="sng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Наши воспитанники: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90488" algn="l"/>
              </a:tabLst>
            </a:pPr>
            <a:r>
              <a:rPr kumimoji="0" lang="ru-RU" sz="18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Свободные, самостоятельные, активные  дети, 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90488" algn="l"/>
              </a:tabLst>
            </a:pPr>
            <a:r>
              <a: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Интеллектуально развитые, имеющие собственные интересы;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90488" algn="l"/>
              </a:tabLst>
            </a:pPr>
            <a:r>
              <a: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Эмоционально отзывчивые  на состояние других людей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90488" algn="l"/>
              </a:tabLst>
            </a:pPr>
            <a:r>
              <a: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Открытые для общения со взрослыми и сверстниками;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0488" algn="l"/>
              </a:tabLst>
            </a:pPr>
            <a:r>
              <a: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Подготовленные к учёбе в школе</a:t>
            </a:r>
            <a:r>
              <a: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sp>
        <p:nvSpPr>
          <p:cNvPr id="5131" name="AutoShape 11"/>
          <p:cNvSpPr>
            <a:spLocks noChangeArrowheads="1"/>
          </p:cNvSpPr>
          <p:nvPr/>
        </p:nvSpPr>
        <p:spPr bwMode="auto">
          <a:xfrm>
            <a:off x="1115616" y="4725144"/>
            <a:ext cx="504056" cy="288032"/>
          </a:xfrm>
          <a:prstGeom prst="rightArrow">
            <a:avLst>
              <a:gd name="adj1" fmla="val 50000"/>
              <a:gd name="adj2" fmla="val 62500"/>
            </a:avLst>
          </a:prstGeom>
          <a:solidFill>
            <a:srgbClr val="C0504D"/>
          </a:solidFill>
          <a:ln w="38100">
            <a:solidFill>
              <a:srgbClr val="F2F2F2"/>
            </a:solidFill>
            <a:miter lim="800000"/>
            <a:headEnd/>
            <a:tailEnd/>
          </a:ln>
          <a:effectLst>
            <a:outerShdw dist="28398" dir="3806097" algn="ctr" rotWithShape="0">
              <a:srgbClr val="622423">
                <a:alpha val="50000"/>
              </a:srgb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130" name="AutoShape 10"/>
          <p:cNvSpPr>
            <a:spLocks noChangeArrowheads="1"/>
          </p:cNvSpPr>
          <p:nvPr/>
        </p:nvSpPr>
        <p:spPr bwMode="auto">
          <a:xfrm>
            <a:off x="1115616" y="5301208"/>
            <a:ext cx="504056" cy="288032"/>
          </a:xfrm>
          <a:prstGeom prst="rightArrow">
            <a:avLst>
              <a:gd name="adj1" fmla="val 50000"/>
              <a:gd name="adj2" fmla="val 62500"/>
            </a:avLst>
          </a:prstGeom>
          <a:solidFill>
            <a:srgbClr val="C0504D"/>
          </a:solidFill>
          <a:ln w="38100">
            <a:solidFill>
              <a:srgbClr val="F2F2F2"/>
            </a:solidFill>
            <a:miter lim="800000"/>
            <a:headEnd/>
            <a:tailEnd/>
          </a:ln>
          <a:effectLst>
            <a:outerShdw dist="28398" dir="3806097" algn="ctr" rotWithShape="0">
              <a:srgbClr val="622423">
                <a:alpha val="50000"/>
              </a:srgb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132" name="Rectangle 12"/>
          <p:cNvSpPr>
            <a:spLocks noChangeArrowheads="1"/>
          </p:cNvSpPr>
          <p:nvPr/>
        </p:nvSpPr>
        <p:spPr bwMode="auto">
          <a:xfrm>
            <a:off x="899592" y="4149080"/>
            <a:ext cx="6408712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596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1" i="1" u="sng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Наши ценности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596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134" name="Rectangle 14"/>
          <p:cNvSpPr>
            <a:spLocks noChangeArrowheads="1"/>
          </p:cNvSpPr>
          <p:nvPr/>
        </p:nvSpPr>
        <p:spPr bwMode="auto">
          <a:xfrm>
            <a:off x="1691680" y="5199524"/>
            <a:ext cx="7128792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 </a:t>
            </a:r>
            <a:r>
              <a:rPr kumimoji="0" lang="ru-RU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Сопровождение и поддержка семьи на пути развития здорового, счастливого и успешного ребенка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sp>
        <p:nvSpPr>
          <p:cNvPr id="19" name="Rectangle 13"/>
          <p:cNvSpPr>
            <a:spLocks noChangeArrowheads="1"/>
          </p:cNvSpPr>
          <p:nvPr/>
        </p:nvSpPr>
        <p:spPr bwMode="auto">
          <a:xfrm>
            <a:off x="1080567" y="4635134"/>
            <a:ext cx="8063433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179388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ambria" pitchFamily="18" charset="0"/>
                <a:ea typeface="Times New Roman" pitchFamily="18" charset="0"/>
                <a:cs typeface="Arial" pitchFamily="34" charset="0"/>
              </a:rPr>
              <a:t>         </a:t>
            </a:r>
            <a:r>
              <a:rPr kumimoji="0" lang="ru-RU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Жизнь, здоровье, бережное отношение к личности каждого ребенка.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1595718509_16-p-fon-romashki-dlya-prezentatsii-22 (1)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4098" name="Rectangle 2"/>
          <p:cNvSpPr>
            <a:spLocks noChangeArrowheads="1"/>
          </p:cNvSpPr>
          <p:nvPr/>
        </p:nvSpPr>
        <p:spPr bwMode="auto">
          <a:xfrm>
            <a:off x="467544" y="941529"/>
            <a:ext cx="8280920" cy="15388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596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sng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Развивающее образовательное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596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sng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пространство: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596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12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О    снащенные групповые  помещения;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596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12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музыкально – спортивный зал;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596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12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оборудованные  отдельные групповые участки;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596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12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спортивная площадка.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596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4099" name="Rectangle 3"/>
          <p:cNvSpPr>
            <a:spLocks noChangeArrowheads="1"/>
          </p:cNvSpPr>
          <p:nvPr/>
        </p:nvSpPr>
        <p:spPr bwMode="auto">
          <a:xfrm>
            <a:off x="0" y="4572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95536" y="260648"/>
            <a:ext cx="8424936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b="1" u="sng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Муниципальное бюджетное дошкольное образовательное учреждение  детский сад </a:t>
            </a:r>
            <a:br>
              <a:rPr lang="ru-RU" sz="1600" b="1" u="sng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600" b="1" u="sng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№1 с.Городня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9" name="Рисунок 8" descr="IMG_20220111_11214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699792" y="2204864"/>
            <a:ext cx="2411760" cy="1808820"/>
          </a:xfrm>
          <a:prstGeom prst="rect">
            <a:avLst/>
          </a:prstGeom>
        </p:spPr>
      </p:pic>
      <p:pic>
        <p:nvPicPr>
          <p:cNvPr id="10" name="Рисунок 9" descr="IMG_20220111_112024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51520" y="2204864"/>
            <a:ext cx="2363755" cy="1772816"/>
          </a:xfrm>
          <a:prstGeom prst="rect">
            <a:avLst/>
          </a:prstGeom>
        </p:spPr>
      </p:pic>
      <p:pic>
        <p:nvPicPr>
          <p:cNvPr id="11" name="Рисунок 10" descr="IMG_20220111_111941.jpg"/>
          <p:cNvPicPr>
            <a:picLocks noChangeAspect="1"/>
          </p:cNvPicPr>
          <p:nvPr/>
        </p:nvPicPr>
        <p:blipFill>
          <a:blip r:embed="rId5" cstate="print"/>
          <a:srcRect t="12620"/>
          <a:stretch>
            <a:fillRect/>
          </a:stretch>
        </p:blipFill>
        <p:spPr>
          <a:xfrm>
            <a:off x="5220072" y="2204864"/>
            <a:ext cx="1645255" cy="1916832"/>
          </a:xfrm>
          <a:prstGeom prst="rect">
            <a:avLst/>
          </a:prstGeom>
        </p:spPr>
      </p:pic>
      <p:pic>
        <p:nvPicPr>
          <p:cNvPr id="12" name="Рисунок 11" descr="IMG_20220111_112013.jpg"/>
          <p:cNvPicPr>
            <a:picLocks noChangeAspect="1"/>
          </p:cNvPicPr>
          <p:nvPr/>
        </p:nvPicPr>
        <p:blipFill>
          <a:blip r:embed="rId6" cstate="print"/>
          <a:srcRect t="17781" r="19985" b="11094"/>
          <a:stretch>
            <a:fillRect/>
          </a:stretch>
        </p:blipFill>
        <p:spPr>
          <a:xfrm>
            <a:off x="251520" y="4365104"/>
            <a:ext cx="2160240" cy="1440160"/>
          </a:xfrm>
          <a:prstGeom prst="rect">
            <a:avLst/>
          </a:prstGeom>
        </p:spPr>
      </p:pic>
      <p:pic>
        <p:nvPicPr>
          <p:cNvPr id="13" name="Рисунок 12" descr="IMG_20220111_112044.jpg"/>
          <p:cNvPicPr>
            <a:picLocks noChangeAspect="1"/>
          </p:cNvPicPr>
          <p:nvPr/>
        </p:nvPicPr>
        <p:blipFill>
          <a:blip r:embed="rId7" cstate="print"/>
          <a:srcRect t="17093" r="8116"/>
          <a:stretch>
            <a:fillRect/>
          </a:stretch>
        </p:blipFill>
        <p:spPr>
          <a:xfrm>
            <a:off x="7236296" y="2204864"/>
            <a:ext cx="1684313" cy="2026358"/>
          </a:xfrm>
          <a:prstGeom prst="rect">
            <a:avLst/>
          </a:prstGeom>
        </p:spPr>
      </p:pic>
      <p:pic>
        <p:nvPicPr>
          <p:cNvPr id="14" name="Рисунок 13" descr="IMG_20220111_112104.jpg"/>
          <p:cNvPicPr>
            <a:picLocks noChangeAspect="1"/>
          </p:cNvPicPr>
          <p:nvPr/>
        </p:nvPicPr>
        <p:blipFill>
          <a:blip r:embed="rId8" cstate="print"/>
          <a:srcRect r="16138" b="11318"/>
          <a:stretch>
            <a:fillRect/>
          </a:stretch>
        </p:blipFill>
        <p:spPr>
          <a:xfrm>
            <a:off x="2627784" y="4365104"/>
            <a:ext cx="2088232" cy="1656184"/>
          </a:xfrm>
          <a:prstGeom prst="rect">
            <a:avLst/>
          </a:prstGeom>
        </p:spPr>
      </p:pic>
      <p:pic>
        <p:nvPicPr>
          <p:cNvPr id="15" name="Рисунок 14" descr="IMG_20220111_112055.jpg"/>
          <p:cNvPicPr>
            <a:picLocks noChangeAspect="1"/>
          </p:cNvPicPr>
          <p:nvPr/>
        </p:nvPicPr>
        <p:blipFill>
          <a:blip r:embed="rId9" cstate="print"/>
          <a:srcRect t="14801" r="16420"/>
          <a:stretch>
            <a:fillRect/>
          </a:stretch>
        </p:blipFill>
        <p:spPr>
          <a:xfrm>
            <a:off x="4932040" y="4365104"/>
            <a:ext cx="1516272" cy="2060847"/>
          </a:xfrm>
          <a:prstGeom prst="rect">
            <a:avLst/>
          </a:prstGeom>
        </p:spPr>
      </p:pic>
      <p:pic>
        <p:nvPicPr>
          <p:cNvPr id="16" name="Рисунок 15" descr="IMG_20220111_112032.jpg"/>
          <p:cNvPicPr>
            <a:picLocks noChangeAspect="1"/>
          </p:cNvPicPr>
          <p:nvPr/>
        </p:nvPicPr>
        <p:blipFill>
          <a:blip r:embed="rId10" cstate="print"/>
          <a:srcRect l="10626" t="26900" r="8263"/>
          <a:stretch>
            <a:fillRect/>
          </a:stretch>
        </p:blipFill>
        <p:spPr>
          <a:xfrm>
            <a:off x="6588224" y="4437112"/>
            <a:ext cx="2304256" cy="1557492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1595718509_16-p-fon-romashki-dlya-prezentatsii-22 (1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980729"/>
            <a:ext cx="8964488" cy="2160240"/>
          </a:xfrm>
        </p:spPr>
        <p:txBody>
          <a:bodyPr>
            <a:normAutofit/>
          </a:bodyPr>
          <a:lstStyle/>
          <a:p>
            <a:pPr algn="just"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           Образовательный процесс строиться  на базе индивидуальных характеристик каждого ребенка, при этом сам ребенок выступает в роли полноценного участника процесса образования.</a:t>
            </a:r>
          </a:p>
          <a:p>
            <a:pPr algn="just"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            Образовательный процесс в условиях дошкольной образовательной организации — это целостный, системный, развивающийся во времени и в границах конкретно системы, целенаправленный процесс по взаимодействию детей и взрослых, который носит личностно-ориентированный характер</a:t>
            </a:r>
            <a:endParaRPr lang="ru-RU" sz="1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95536" y="260648"/>
            <a:ext cx="820891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b="1" u="sng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Муниципальное бюджетное дошкольное образовательное учреждение  детский сад </a:t>
            </a:r>
            <a:br>
              <a:rPr lang="ru-RU" sz="1600" b="1" u="sng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600" b="1" u="sng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№1 с.Городня</a:t>
            </a:r>
            <a:endParaRPr lang="ru-RU" sz="1600" dirty="0"/>
          </a:p>
        </p:txBody>
      </p:sp>
      <p:pic>
        <p:nvPicPr>
          <p:cNvPr id="7" name="Рисунок 6" descr="IMG_20200907_12143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95536" y="3429000"/>
            <a:ext cx="1923678" cy="2564904"/>
          </a:xfrm>
          <a:prstGeom prst="rect">
            <a:avLst/>
          </a:prstGeom>
        </p:spPr>
      </p:pic>
      <p:pic>
        <p:nvPicPr>
          <p:cNvPr id="8" name="Рисунок 7" descr="IMG_20200915_091134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148064" y="3068960"/>
            <a:ext cx="1979712" cy="1484784"/>
          </a:xfrm>
          <a:prstGeom prst="rect">
            <a:avLst/>
          </a:prstGeom>
        </p:spPr>
      </p:pic>
      <p:pic>
        <p:nvPicPr>
          <p:cNvPr id="9" name="Рисунок 8" descr="IMG_20200911_094933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699792" y="3005572"/>
            <a:ext cx="2160240" cy="1620180"/>
          </a:xfrm>
          <a:prstGeom prst="rect">
            <a:avLst/>
          </a:prstGeom>
        </p:spPr>
      </p:pic>
      <p:pic>
        <p:nvPicPr>
          <p:cNvPr id="10" name="Рисунок 9" descr="IMG_20200925_101607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292080" y="4581128"/>
            <a:ext cx="1545636" cy="2060848"/>
          </a:xfrm>
          <a:prstGeom prst="rect">
            <a:avLst/>
          </a:prstGeom>
        </p:spPr>
      </p:pic>
      <p:pic>
        <p:nvPicPr>
          <p:cNvPr id="11" name="Рисунок 10" descr="IMG_20201001_095858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2627784" y="4725144"/>
            <a:ext cx="2363754" cy="1772816"/>
          </a:xfrm>
          <a:prstGeom prst="rect">
            <a:avLst/>
          </a:prstGeom>
        </p:spPr>
      </p:pic>
      <p:pic>
        <p:nvPicPr>
          <p:cNvPr id="12" name="Рисунок 11" descr="IMG_20200925_111353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7308304" y="3573016"/>
            <a:ext cx="1599642" cy="2132856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1595718509_16-p-fon-romashki-dlya-prezentatsii-22 (1)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5" name="Рисунок 25" descr="IMG-20210621-WA0005"/>
          <p:cNvPicPr>
            <a:picLocks noChangeAspect="1" noChangeArrowheads="1"/>
          </p:cNvPicPr>
          <p:nvPr/>
        </p:nvPicPr>
        <p:blipFill>
          <a:blip r:embed="rId3" cstate="print"/>
          <a:srcRect b="9901"/>
          <a:stretch>
            <a:fillRect/>
          </a:stretch>
        </p:blipFill>
        <p:spPr bwMode="auto">
          <a:xfrm>
            <a:off x="5868144" y="908720"/>
            <a:ext cx="2554719" cy="1728192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755576" y="0"/>
            <a:ext cx="7992888" cy="11387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b="1" u="sng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Муниципальное бюджетное дошкольное образовательное учреждение  детский сад </a:t>
            </a:r>
            <a:br>
              <a:rPr lang="ru-RU" sz="1600" b="1" u="sng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600" b="1" u="sng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№1 с.Городня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 smtClean="0"/>
          </a:p>
          <a:p>
            <a:r>
              <a:rPr lang="ru-RU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Игровые участки :</a:t>
            </a:r>
            <a:endParaRPr lang="ru-RU" b="1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Рисунок 6" descr="IMG-20210621-WA0006.jpg"/>
          <p:cNvPicPr>
            <a:picLocks noChangeAspect="1"/>
          </p:cNvPicPr>
          <p:nvPr/>
        </p:nvPicPr>
        <p:blipFill>
          <a:blip r:embed="rId4" cstate="print"/>
          <a:srcRect r="250" b="11773"/>
          <a:stretch>
            <a:fillRect/>
          </a:stretch>
        </p:blipFill>
        <p:spPr>
          <a:xfrm>
            <a:off x="395535" y="1484784"/>
            <a:ext cx="2504473" cy="1656184"/>
          </a:xfrm>
          <a:prstGeom prst="rect">
            <a:avLst/>
          </a:prstGeom>
        </p:spPr>
      </p:pic>
      <p:pic>
        <p:nvPicPr>
          <p:cNvPr id="8" name="Рисунок 7" descr="IMG-20210701-WA0004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059832" y="1412776"/>
            <a:ext cx="2411760" cy="1808820"/>
          </a:xfrm>
          <a:prstGeom prst="rect">
            <a:avLst/>
          </a:prstGeom>
        </p:spPr>
      </p:pic>
      <p:pic>
        <p:nvPicPr>
          <p:cNvPr id="9" name="Рисунок 8" descr="IMG-20210701-WA0007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39552" y="3573016"/>
            <a:ext cx="2067694" cy="2756925"/>
          </a:xfrm>
          <a:prstGeom prst="rect">
            <a:avLst/>
          </a:prstGeom>
        </p:spPr>
      </p:pic>
      <p:pic>
        <p:nvPicPr>
          <p:cNvPr id="10" name="Рисунок 9" descr="IMG-20210621-WA0013.jpg"/>
          <p:cNvPicPr>
            <a:picLocks noChangeAspect="1"/>
          </p:cNvPicPr>
          <p:nvPr/>
        </p:nvPicPr>
        <p:blipFill>
          <a:blip r:embed="rId7" cstate="print"/>
          <a:srcRect b="8001"/>
          <a:stretch>
            <a:fillRect/>
          </a:stretch>
        </p:blipFill>
        <p:spPr>
          <a:xfrm>
            <a:off x="3131840" y="3645024"/>
            <a:ext cx="2113613" cy="2600809"/>
          </a:xfrm>
          <a:prstGeom prst="rect">
            <a:avLst/>
          </a:prstGeom>
        </p:spPr>
      </p:pic>
      <p:pic>
        <p:nvPicPr>
          <p:cNvPr id="11" name="Рисунок 10" descr="C:\Users\ИДЕАПАД\Desktop\фото сад\IMG_3241.JPG"/>
          <p:cNvPicPr/>
          <p:nvPr/>
        </p:nvPicPr>
        <p:blipFill>
          <a:blip r:embed="rId8" cstate="print"/>
          <a:srcRect t="17910" b="15352"/>
          <a:stretch>
            <a:fillRect/>
          </a:stretch>
        </p:blipFill>
        <p:spPr bwMode="auto">
          <a:xfrm>
            <a:off x="5940152" y="2924944"/>
            <a:ext cx="2737485" cy="16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Рисунок 11" descr="C:\Users\ИДЕАПАД\Desktop\фото сад\IMG_3261.JPG"/>
          <p:cNvPicPr/>
          <p:nvPr/>
        </p:nvPicPr>
        <p:blipFill>
          <a:blip r:embed="rId9" cstate="print"/>
          <a:srcRect t="2382" b="14970"/>
          <a:stretch>
            <a:fillRect/>
          </a:stretch>
        </p:blipFill>
        <p:spPr bwMode="auto">
          <a:xfrm>
            <a:off x="6084168" y="4725144"/>
            <a:ext cx="2304256" cy="185002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1595718509_16-p-fon-romashki-dlya-prezentatsii-22 (1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8964488" cy="6723366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971600" y="188640"/>
            <a:ext cx="784887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b="1" u="sng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Муниципальное бюджетное дошкольное образовательное учреждение  детский сад </a:t>
            </a:r>
            <a:br>
              <a:rPr lang="ru-RU" sz="1600" b="1" u="sng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600" b="1" u="sng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№1 с.Городня</a:t>
            </a:r>
            <a:endParaRPr lang="ru-RU" sz="1600" dirty="0"/>
          </a:p>
        </p:txBody>
      </p:sp>
      <p:pic>
        <p:nvPicPr>
          <p:cNvPr id="6" name="Рисунок 5" descr="IMG_2762.JPG"/>
          <p:cNvPicPr/>
          <p:nvPr/>
        </p:nvPicPr>
        <p:blipFill>
          <a:blip r:embed="rId3" cstate="print"/>
          <a:srcRect l="10550"/>
          <a:stretch>
            <a:fillRect/>
          </a:stretch>
        </p:blipFill>
        <p:spPr>
          <a:xfrm>
            <a:off x="611560" y="1340768"/>
            <a:ext cx="2522270" cy="211380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Рисунок 6" descr="IMG_2789.JPG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3563888" y="1412776"/>
            <a:ext cx="2592288" cy="199581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" name="Рисунок 7" descr="C:\Users\ИДЕАПАД\Desktop\IMG_20200810_080239.jpg"/>
          <p:cNvPicPr/>
          <p:nvPr/>
        </p:nvPicPr>
        <p:blipFill>
          <a:blip r:embed="rId5" cstate="print"/>
          <a:srcRect t="12296" r="9897" b="16010"/>
          <a:stretch>
            <a:fillRect/>
          </a:stretch>
        </p:blipFill>
        <p:spPr bwMode="auto">
          <a:xfrm>
            <a:off x="6444208" y="1412776"/>
            <a:ext cx="1872208" cy="20882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Содержимое 8" descr="IMG_20210413_074109.jpg"/>
          <p:cNvPicPr>
            <a:picLocks noGrp="1" noChangeAspect="1"/>
          </p:cNvPicPr>
          <p:nvPr>
            <p:ph idx="1"/>
          </p:nvPr>
        </p:nvPicPr>
        <p:blipFill>
          <a:blip r:embed="rId6" cstate="print"/>
          <a:stretch>
            <a:fillRect/>
          </a:stretch>
        </p:blipFill>
        <p:spPr>
          <a:xfrm>
            <a:off x="2339751" y="3717032"/>
            <a:ext cx="3936437" cy="2952328"/>
          </a:xfrm>
        </p:spPr>
      </p:pic>
      <p:pic>
        <p:nvPicPr>
          <p:cNvPr id="10" name="Содержимое 3" descr="1595718509_16-p-fon-romashki-dlya-prezentatsii-22 (1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52400" y="152400"/>
            <a:ext cx="8964488" cy="6723366"/>
          </a:xfrm>
          <a:prstGeom prst="rect">
            <a:avLst/>
          </a:prstGeom>
        </p:spPr>
      </p:pic>
      <p:pic>
        <p:nvPicPr>
          <p:cNvPr id="11" name="Рисунок 10" descr="IMG_20200915_095247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251520" y="980728"/>
            <a:ext cx="1635646" cy="2180861"/>
          </a:xfrm>
          <a:prstGeom prst="rect">
            <a:avLst/>
          </a:prstGeom>
        </p:spPr>
      </p:pic>
      <p:sp>
        <p:nvSpPr>
          <p:cNvPr id="12" name="Прямоугольник 11"/>
          <p:cNvSpPr/>
          <p:nvPr/>
        </p:nvSpPr>
        <p:spPr>
          <a:xfrm>
            <a:off x="323528" y="188640"/>
            <a:ext cx="835292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b="1" u="sng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Муниципальное бюджетное дошкольное образовательное учреждение  детский сад </a:t>
            </a:r>
            <a:br>
              <a:rPr lang="ru-RU" sz="1600" b="1" u="sng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600" b="1" u="sng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№1 с.Городня</a:t>
            </a:r>
            <a:endParaRPr lang="ru-RU" sz="1600" dirty="0"/>
          </a:p>
        </p:txBody>
      </p:sp>
      <p:pic>
        <p:nvPicPr>
          <p:cNvPr id="13" name="Рисунок 12" descr="IMG_20201028_095252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3131840" y="908720"/>
            <a:ext cx="3168352" cy="2376264"/>
          </a:xfrm>
          <a:prstGeom prst="rect">
            <a:avLst/>
          </a:prstGeom>
        </p:spPr>
      </p:pic>
      <p:pic>
        <p:nvPicPr>
          <p:cNvPr id="15" name="Рисунок 14" descr="IMG_20201009_094422.jp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6732240" y="908720"/>
            <a:ext cx="1851670" cy="2468893"/>
          </a:xfrm>
          <a:prstGeom prst="rect">
            <a:avLst/>
          </a:prstGeom>
        </p:spPr>
      </p:pic>
      <p:pic>
        <p:nvPicPr>
          <p:cNvPr id="16" name="Рисунок 15" descr="IMG_20201124_111617.jpg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323528" y="3717032"/>
            <a:ext cx="3515883" cy="2636912"/>
          </a:xfrm>
          <a:prstGeom prst="rect">
            <a:avLst/>
          </a:prstGeom>
        </p:spPr>
      </p:pic>
      <p:pic>
        <p:nvPicPr>
          <p:cNvPr id="17" name="Рисунок 16" descr="IMG-20200821-WA0002.jpg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4932040" y="3789040"/>
            <a:ext cx="3395869" cy="2546902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1595718509_16-p-fon-romashki-dlya-prezentatsii-22 (1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8964488" cy="6723366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971600" y="188640"/>
            <a:ext cx="784887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b="1" u="sng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Муниципальное бюджетное дошкольное образовательное учреждение  детский сад </a:t>
            </a:r>
            <a:br>
              <a:rPr lang="ru-RU" sz="1600" b="1" u="sng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600" b="1" u="sng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№1 с.Городня</a:t>
            </a:r>
            <a:endParaRPr lang="ru-RU" sz="1600" dirty="0"/>
          </a:p>
        </p:txBody>
      </p:sp>
      <p:pic>
        <p:nvPicPr>
          <p:cNvPr id="6" name="Рисунок 5" descr="IMG_2762.JPG"/>
          <p:cNvPicPr/>
          <p:nvPr/>
        </p:nvPicPr>
        <p:blipFill>
          <a:blip r:embed="rId3" cstate="print"/>
          <a:srcRect l="10550"/>
          <a:stretch>
            <a:fillRect/>
          </a:stretch>
        </p:blipFill>
        <p:spPr>
          <a:xfrm>
            <a:off x="611560" y="1340768"/>
            <a:ext cx="2522270" cy="211380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Рисунок 6" descr="IMG_2789.JPG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3563888" y="1412776"/>
            <a:ext cx="2592288" cy="199581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" name="Рисунок 7" descr="C:\Users\ИДЕАПАД\Desktop\IMG_20200810_080239.jpg"/>
          <p:cNvPicPr/>
          <p:nvPr/>
        </p:nvPicPr>
        <p:blipFill>
          <a:blip r:embed="rId5" cstate="print"/>
          <a:srcRect t="12296" r="9897" b="16010"/>
          <a:stretch>
            <a:fillRect/>
          </a:stretch>
        </p:blipFill>
        <p:spPr bwMode="auto">
          <a:xfrm>
            <a:off x="6444208" y="1412776"/>
            <a:ext cx="1872208" cy="20882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Содержимое 8" descr="IMG_20210413_074109.jpg"/>
          <p:cNvPicPr>
            <a:picLocks noGrp="1" noChangeAspect="1"/>
          </p:cNvPicPr>
          <p:nvPr>
            <p:ph idx="1"/>
          </p:nvPr>
        </p:nvPicPr>
        <p:blipFill>
          <a:blip r:embed="rId6" cstate="print"/>
          <a:stretch>
            <a:fillRect/>
          </a:stretch>
        </p:blipFill>
        <p:spPr>
          <a:xfrm>
            <a:off x="2339751" y="3717032"/>
            <a:ext cx="3936437" cy="2952328"/>
          </a:xfrm>
        </p:spPr>
      </p:pic>
      <p:pic>
        <p:nvPicPr>
          <p:cNvPr id="10" name="Содержимое 3" descr="1595718509_16-p-fon-romashki-dlya-prezentatsii-22 (1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23688" y="-17766"/>
            <a:ext cx="9167688" cy="6875766"/>
          </a:xfrm>
          <a:prstGeom prst="rect">
            <a:avLst/>
          </a:prstGeom>
        </p:spPr>
      </p:pic>
      <p:sp>
        <p:nvSpPr>
          <p:cNvPr id="13" name="Прямоугольник 12"/>
          <p:cNvSpPr/>
          <p:nvPr/>
        </p:nvSpPr>
        <p:spPr>
          <a:xfrm>
            <a:off x="251520" y="188640"/>
            <a:ext cx="8640960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u="sng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Муниципальное бюджетное дошкольное образовательное учреждение  детский сад  №1 с.Городня</a:t>
            </a:r>
          </a:p>
          <a:p>
            <a:pPr algn="just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Детский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сад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 - 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это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живой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организм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который дышит, чувствует, радуется, огорчается. Мы стараемся проникнуть в каждое детское сердце, поселить в нём радость, любовь, доброту.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pic>
        <p:nvPicPr>
          <p:cNvPr id="14" name="Рисунок 13" descr="IMG_20220112_063035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395536" y="1844824"/>
            <a:ext cx="2219739" cy="1664804"/>
          </a:xfrm>
          <a:prstGeom prst="rect">
            <a:avLst/>
          </a:prstGeom>
        </p:spPr>
      </p:pic>
      <p:pic>
        <p:nvPicPr>
          <p:cNvPr id="15" name="Рисунок 14" descr="IMG_20220112_063043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2915816" y="1844824"/>
            <a:ext cx="2363755" cy="1772816"/>
          </a:xfrm>
          <a:prstGeom prst="rect">
            <a:avLst/>
          </a:prstGeom>
        </p:spPr>
      </p:pic>
      <p:pic>
        <p:nvPicPr>
          <p:cNvPr id="17" name="Рисунок 16" descr="IMG_20220112_063324.jpg"/>
          <p:cNvPicPr>
            <a:picLocks noChangeAspect="1"/>
          </p:cNvPicPr>
          <p:nvPr/>
        </p:nvPicPr>
        <p:blipFill>
          <a:blip r:embed="rId9" cstate="print"/>
          <a:srcRect t="10633"/>
          <a:stretch>
            <a:fillRect/>
          </a:stretch>
        </p:blipFill>
        <p:spPr>
          <a:xfrm>
            <a:off x="395536" y="4221088"/>
            <a:ext cx="2267743" cy="1519965"/>
          </a:xfrm>
          <a:prstGeom prst="rect">
            <a:avLst/>
          </a:prstGeom>
        </p:spPr>
      </p:pic>
      <p:pic>
        <p:nvPicPr>
          <p:cNvPr id="18" name="Рисунок 17" descr="IMG_20220112_063308.jpg"/>
          <p:cNvPicPr>
            <a:picLocks noChangeAspect="1"/>
          </p:cNvPicPr>
          <p:nvPr/>
        </p:nvPicPr>
        <p:blipFill>
          <a:blip r:embed="rId10" cstate="print"/>
          <a:srcRect t="19222"/>
          <a:stretch>
            <a:fillRect/>
          </a:stretch>
        </p:blipFill>
        <p:spPr>
          <a:xfrm>
            <a:off x="2987824" y="3933056"/>
            <a:ext cx="2495996" cy="1512168"/>
          </a:xfrm>
          <a:prstGeom prst="rect">
            <a:avLst/>
          </a:prstGeom>
        </p:spPr>
      </p:pic>
      <p:pic>
        <p:nvPicPr>
          <p:cNvPr id="20" name="Рисунок 19" descr="IMG_20220112_063354.jpg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5724128" y="1844824"/>
            <a:ext cx="2771800" cy="2078850"/>
          </a:xfrm>
          <a:prstGeom prst="rect">
            <a:avLst/>
          </a:prstGeom>
        </p:spPr>
      </p:pic>
      <p:pic>
        <p:nvPicPr>
          <p:cNvPr id="22" name="Рисунок 21" descr="IMG_20220111_112159.jpg"/>
          <p:cNvPicPr>
            <a:picLocks noChangeAspect="1"/>
          </p:cNvPicPr>
          <p:nvPr/>
        </p:nvPicPr>
        <p:blipFill>
          <a:blip r:embed="rId12" cstate="print"/>
          <a:srcRect t="6179" r="7321"/>
          <a:stretch>
            <a:fillRect/>
          </a:stretch>
        </p:blipFill>
        <p:spPr>
          <a:xfrm>
            <a:off x="5940152" y="4149080"/>
            <a:ext cx="2595794" cy="1970838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1595718509_16-p-fon-romashki-dlya-prezentatsii-22 (1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8964488" cy="6723366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971600" y="188640"/>
            <a:ext cx="784887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b="1" u="sng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Муниципальное бюджетное дошкольное образовательное учреждение  детский сад </a:t>
            </a:r>
            <a:br>
              <a:rPr lang="ru-RU" sz="1600" b="1" u="sng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600" b="1" u="sng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№1 с.Городня</a:t>
            </a:r>
            <a:endParaRPr lang="ru-RU" sz="1600" dirty="0"/>
          </a:p>
        </p:txBody>
      </p:sp>
      <p:pic>
        <p:nvPicPr>
          <p:cNvPr id="6" name="Рисунок 5" descr="IMG_2762.JPG"/>
          <p:cNvPicPr/>
          <p:nvPr/>
        </p:nvPicPr>
        <p:blipFill>
          <a:blip r:embed="rId3" cstate="print"/>
          <a:srcRect l="10550"/>
          <a:stretch>
            <a:fillRect/>
          </a:stretch>
        </p:blipFill>
        <p:spPr>
          <a:xfrm>
            <a:off x="611560" y="1340768"/>
            <a:ext cx="2522270" cy="211380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Рисунок 6" descr="IMG_2789.JPG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3563888" y="1412776"/>
            <a:ext cx="2592288" cy="199581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" name="Рисунок 7" descr="C:\Users\ИДЕАПАД\Desktop\IMG_20200810_080239.jpg"/>
          <p:cNvPicPr/>
          <p:nvPr/>
        </p:nvPicPr>
        <p:blipFill>
          <a:blip r:embed="rId5" cstate="print"/>
          <a:srcRect t="12296" r="9897" b="16010"/>
          <a:stretch>
            <a:fillRect/>
          </a:stretch>
        </p:blipFill>
        <p:spPr bwMode="auto">
          <a:xfrm>
            <a:off x="6444208" y="1412776"/>
            <a:ext cx="1872208" cy="20882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Содержимое 8" descr="IMG_20210413_074109.jpg"/>
          <p:cNvPicPr>
            <a:picLocks noGrp="1" noChangeAspect="1"/>
          </p:cNvPicPr>
          <p:nvPr>
            <p:ph idx="1"/>
          </p:nvPr>
        </p:nvPicPr>
        <p:blipFill>
          <a:blip r:embed="rId6" cstate="print"/>
          <a:stretch>
            <a:fillRect/>
          </a:stretch>
        </p:blipFill>
        <p:spPr>
          <a:xfrm>
            <a:off x="2339751" y="3717032"/>
            <a:ext cx="3936437" cy="2952328"/>
          </a:xfrm>
        </p:spPr>
      </p:pic>
      <p:pic>
        <p:nvPicPr>
          <p:cNvPr id="10" name="Содержимое 3" descr="1595718509_16-p-fon-romashki-dlya-prezentatsii-22 (1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52400" y="152400"/>
            <a:ext cx="8964488" cy="6723366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179512" y="188640"/>
            <a:ext cx="871296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b="1" u="sng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Муниципальное бюджетное дошкольное образовательное учреждение  детский сад </a:t>
            </a:r>
            <a:br>
              <a:rPr lang="ru-RU" sz="1600" b="1" u="sng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600" b="1" u="sng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№1 с.Городня</a:t>
            </a:r>
          </a:p>
          <a:p>
            <a:pPr algn="just"/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Наш детский сад - это милые, добрые умные, веселые, шумные, замечательные дети.</a:t>
            </a:r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Всё что мы делаем в нашем детском саду - мы делаем ради них, ради того, чтобы они росли и развивались. </a:t>
            </a:r>
          </a:p>
          <a:p>
            <a:pPr algn="ctr"/>
            <a:endParaRPr lang="ru-RU" sz="1600" dirty="0"/>
          </a:p>
        </p:txBody>
      </p:sp>
      <p:pic>
        <p:nvPicPr>
          <p:cNvPr id="13" name="Рисунок 12" descr="IMG_20210312_101420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395536" y="4365104"/>
            <a:ext cx="1653648" cy="2204864"/>
          </a:xfrm>
          <a:prstGeom prst="rect">
            <a:avLst/>
          </a:prstGeom>
        </p:spPr>
      </p:pic>
      <p:pic>
        <p:nvPicPr>
          <p:cNvPr id="14" name="Рисунок 13" descr="IMG_20210312_101821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3851920" y="2348880"/>
            <a:ext cx="2843808" cy="2132856"/>
          </a:xfrm>
          <a:prstGeom prst="rect">
            <a:avLst/>
          </a:prstGeom>
        </p:spPr>
      </p:pic>
      <p:pic>
        <p:nvPicPr>
          <p:cNvPr id="15" name="Рисунок 14" descr="IMG-20210312-WA0029.jp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7236296" y="2132856"/>
            <a:ext cx="1584176" cy="2112235"/>
          </a:xfrm>
          <a:prstGeom prst="rect">
            <a:avLst/>
          </a:prstGeom>
        </p:spPr>
      </p:pic>
      <p:pic>
        <p:nvPicPr>
          <p:cNvPr id="16" name="Рисунок 15" descr="WhatsApp Image 2021-06-01 at 09.46.49 (2) - копия.jpeg"/>
          <p:cNvPicPr>
            <a:picLocks noChangeAspect="1"/>
          </p:cNvPicPr>
          <p:nvPr/>
        </p:nvPicPr>
        <p:blipFill>
          <a:blip r:embed="rId10" cstate="print"/>
          <a:srcRect b="10097"/>
          <a:stretch>
            <a:fillRect/>
          </a:stretch>
        </p:blipFill>
        <p:spPr>
          <a:xfrm>
            <a:off x="2411759" y="4653136"/>
            <a:ext cx="2785347" cy="1872208"/>
          </a:xfrm>
          <a:prstGeom prst="rect">
            <a:avLst/>
          </a:prstGeom>
        </p:spPr>
      </p:pic>
      <p:pic>
        <p:nvPicPr>
          <p:cNvPr id="17" name="Рисунок 16" descr="IMG_20210601_102250.jpg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6228184" y="4581128"/>
            <a:ext cx="2675789" cy="2006842"/>
          </a:xfrm>
          <a:prstGeom prst="rect">
            <a:avLst/>
          </a:prstGeom>
        </p:spPr>
      </p:pic>
      <p:pic>
        <p:nvPicPr>
          <p:cNvPr id="18" name="Рисунок 17" descr="IMG_20201030_092424.jpg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395536" y="2132856"/>
            <a:ext cx="2688299" cy="2016224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1595718509_16-p-fon-romashki-dlya-prezentatsii-22 (1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23688" y="-17766"/>
            <a:ext cx="9167688" cy="6875766"/>
          </a:xfrm>
          <a:prstGeom prst="rect">
            <a:avLst/>
          </a:prstGeom>
        </p:spPr>
      </p:pic>
      <p:pic>
        <p:nvPicPr>
          <p:cNvPr id="6" name="Содержимое 5" descr="IMG_20210916_085557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323528" y="1772816"/>
            <a:ext cx="2225220" cy="1668915"/>
          </a:xfrm>
        </p:spPr>
      </p:pic>
      <p:sp>
        <p:nvSpPr>
          <p:cNvPr id="5" name="Прямоугольник 4"/>
          <p:cNvSpPr/>
          <p:nvPr/>
        </p:nvSpPr>
        <p:spPr>
          <a:xfrm>
            <a:off x="539552" y="404665"/>
            <a:ext cx="8136904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b="1" u="sng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Муниципальное бюджетное дошкольное образовательное учреждение  детский сад </a:t>
            </a:r>
            <a:br>
              <a:rPr lang="ru-RU" sz="1600" b="1" u="sng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600" b="1" u="sng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№1 с.Городня</a:t>
            </a:r>
          </a:p>
          <a:p>
            <a:pPr algn="ctr"/>
            <a:endParaRPr lang="ru-RU" sz="1600" b="1" u="sng" dirty="0" smtClean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16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Наш детский сад-это место, где царит атмосфера дружбы, творчества и домашнего уюта… </a:t>
            </a:r>
          </a:p>
        </p:txBody>
      </p:sp>
      <p:pic>
        <p:nvPicPr>
          <p:cNvPr id="7" name="Рисунок 6" descr="IMG_20211012_094541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915816" y="1772816"/>
            <a:ext cx="2507771" cy="1880828"/>
          </a:xfrm>
          <a:prstGeom prst="rect">
            <a:avLst/>
          </a:prstGeom>
        </p:spPr>
      </p:pic>
      <p:pic>
        <p:nvPicPr>
          <p:cNvPr id="8" name="Рисунок 7" descr="IMG_20211125_114900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67544" y="3717032"/>
            <a:ext cx="1869672" cy="2492896"/>
          </a:xfrm>
          <a:prstGeom prst="rect">
            <a:avLst/>
          </a:prstGeom>
        </p:spPr>
      </p:pic>
      <p:pic>
        <p:nvPicPr>
          <p:cNvPr id="9" name="Рисунок 8" descr="IMG_20211028_101131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868144" y="1772816"/>
            <a:ext cx="2627784" cy="1970838"/>
          </a:xfrm>
          <a:prstGeom prst="rect">
            <a:avLst/>
          </a:prstGeom>
        </p:spPr>
      </p:pic>
      <p:pic>
        <p:nvPicPr>
          <p:cNvPr id="10" name="Рисунок 9" descr="IMG_20211117_091501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2843808" y="4149080"/>
            <a:ext cx="2651786" cy="1988840"/>
          </a:xfrm>
          <a:prstGeom prst="rect">
            <a:avLst/>
          </a:prstGeom>
        </p:spPr>
      </p:pic>
      <p:pic>
        <p:nvPicPr>
          <p:cNvPr id="11" name="Рисунок 10" descr="IMG_20211125_114918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5940152" y="4149080"/>
            <a:ext cx="2651787" cy="1988840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1595718509_16-p-fon-romashki-dlya-prezentatsii-22 (1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67688" cy="6875766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467544" y="260648"/>
            <a:ext cx="828092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b="1" u="sng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Муниципальное бюджетное дошкольное образовательное учреждение  детский сад </a:t>
            </a:r>
            <a:br>
              <a:rPr lang="ru-RU" sz="1600" b="1" u="sng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600" b="1" u="sng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№1 с.Городня</a:t>
            </a:r>
          </a:p>
          <a:p>
            <a:pPr algn="just"/>
            <a:r>
              <a:rPr lang="ru-RU" sz="16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Каждый ребенок в  ДОУ реализует свое право на индивидуальное развитие в соответствии со своими потребностями, способностями и возможностями… </a:t>
            </a:r>
          </a:p>
        </p:txBody>
      </p:sp>
      <p:pic>
        <p:nvPicPr>
          <p:cNvPr id="6" name="Рисунок 5" descr="IMG_20211130_11495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39552" y="1412776"/>
            <a:ext cx="1563638" cy="2084851"/>
          </a:xfrm>
          <a:prstGeom prst="rect">
            <a:avLst/>
          </a:prstGeom>
        </p:spPr>
      </p:pic>
      <p:pic>
        <p:nvPicPr>
          <p:cNvPr id="7" name="Рисунок 6" descr="IMG_20211125_114909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940152" y="1556792"/>
            <a:ext cx="2843808" cy="2132856"/>
          </a:xfrm>
          <a:prstGeom prst="rect">
            <a:avLst/>
          </a:prstGeom>
        </p:spPr>
      </p:pic>
      <p:pic>
        <p:nvPicPr>
          <p:cNvPr id="8" name="Рисунок 7" descr="IMG_20211126_100337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843808" y="1844824"/>
            <a:ext cx="2963821" cy="2222866"/>
          </a:xfrm>
          <a:prstGeom prst="rect">
            <a:avLst/>
          </a:prstGeom>
        </p:spPr>
      </p:pic>
      <p:pic>
        <p:nvPicPr>
          <p:cNvPr id="9" name="Рисунок 8" descr="IMG_20211201_090637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2843808" y="4437112"/>
            <a:ext cx="2952328" cy="2214246"/>
          </a:xfrm>
          <a:prstGeom prst="rect">
            <a:avLst/>
          </a:prstGeom>
        </p:spPr>
      </p:pic>
      <p:pic>
        <p:nvPicPr>
          <p:cNvPr id="10" name="Рисунок 9" descr="WhatsApp Image 2021-11-11 at 06.24.42 (2).jpe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719572" y="4221088"/>
            <a:ext cx="1653648" cy="2204864"/>
          </a:xfrm>
          <a:prstGeom prst="rect">
            <a:avLst/>
          </a:prstGeom>
        </p:spPr>
      </p:pic>
      <p:pic>
        <p:nvPicPr>
          <p:cNvPr id="1027" name="Picture 3" descr="J:\Учебный год  2018-201-\дети 2018-2019\IMG_20181107_092309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084168" y="4293096"/>
            <a:ext cx="2747798" cy="206084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2" name="Содержимое 11" descr="1631864627558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457200" y="1962772"/>
            <a:ext cx="8229600" cy="3800819"/>
          </a:xfrm>
        </p:spPr>
      </p:pic>
      <p:pic>
        <p:nvPicPr>
          <p:cNvPr id="4" name="Содержимое 3" descr="1595718509_16-p-fon-romashki-dlya-prezentatsii-22 (1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23688" y="-17766"/>
            <a:ext cx="9167688" cy="6875766"/>
          </a:xfrm>
          <a:prstGeom prst="rect">
            <a:avLst/>
          </a:prstGeom>
        </p:spPr>
      </p:pic>
      <p:pic>
        <p:nvPicPr>
          <p:cNvPr id="2050" name="Picture 2" descr="J:\Учебный год  2018-201-\дети 2018-2019\IMG-8c8ef3741bfc4f5906b805cb691c391f-V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5536" y="3501008"/>
            <a:ext cx="2089752" cy="2786336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251520" y="188640"/>
            <a:ext cx="856895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b="1" u="sng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Муниципальное бюджетное дошкольное образовательное учреждение  детский сад </a:t>
            </a:r>
            <a:br>
              <a:rPr lang="ru-RU" sz="1600" b="1" u="sng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600" b="1" u="sng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№1 с.Городня</a:t>
            </a:r>
          </a:p>
          <a:p>
            <a:pPr algn="just"/>
            <a:r>
              <a:rPr lang="ru-RU" sz="16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Все дети любимые и родные, видят поддержку и понимание. Ведь детям так необходима  забота взрослых и внимание! </a:t>
            </a:r>
          </a:p>
        </p:txBody>
      </p:sp>
      <p:pic>
        <p:nvPicPr>
          <p:cNvPr id="2051" name="Picture 3" descr="J:\Учебный год  2018-201-\дети 2018-2019\IMG-3d0a854f71a23b1e800b6b220963a334-V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796136" y="3933056"/>
            <a:ext cx="3000333" cy="2250250"/>
          </a:xfrm>
          <a:prstGeom prst="rect">
            <a:avLst/>
          </a:prstGeom>
          <a:noFill/>
        </p:spPr>
      </p:pic>
      <p:pic>
        <p:nvPicPr>
          <p:cNvPr id="2052" name="Picture 4" descr="J:\Учебный год  2018-201-\дети 2018-2019\IMG-20180914-WA0008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95536" y="1484784"/>
            <a:ext cx="2432720" cy="1824540"/>
          </a:xfrm>
          <a:prstGeom prst="rect">
            <a:avLst/>
          </a:prstGeom>
          <a:noFill/>
        </p:spPr>
      </p:pic>
      <p:pic>
        <p:nvPicPr>
          <p:cNvPr id="2053" name="Picture 5" descr="J:\Учебный год  2018-201-\дети 2018-2019\IMG-e62927d7ee251277bab146bb29c6c277-V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131840" y="1412776"/>
            <a:ext cx="2592288" cy="1944216"/>
          </a:xfrm>
          <a:prstGeom prst="rect">
            <a:avLst/>
          </a:prstGeom>
          <a:noFill/>
        </p:spPr>
      </p:pic>
      <p:pic>
        <p:nvPicPr>
          <p:cNvPr id="2054" name="Picture 6" descr="J:\Учебный год  2018-201-\дети 2018-2019\IMG-20180911-WA0006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084167" y="1412776"/>
            <a:ext cx="2552733" cy="1914550"/>
          </a:xfrm>
          <a:prstGeom prst="rect">
            <a:avLst/>
          </a:prstGeom>
          <a:noFill/>
        </p:spPr>
      </p:pic>
      <p:pic>
        <p:nvPicPr>
          <p:cNvPr id="2055" name="Picture 7" descr="D:\Учебный год 2021-2022\фото ( сад)\IMG_20210927_094827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771800" y="4005064"/>
            <a:ext cx="2864085" cy="214806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1595718509_16-p-fon-romashki-dlya-prezentatsii-22 (1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17766"/>
            <a:ext cx="9167688" cy="6875766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251520" y="188640"/>
            <a:ext cx="849694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b="1" u="sng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Муниципальное бюджетное дошкольное образовательное учреждение  детский сад </a:t>
            </a:r>
            <a:br>
              <a:rPr lang="ru-RU" sz="1600" b="1" u="sng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600" b="1" u="sng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№1 с.Городня</a:t>
            </a:r>
          </a:p>
        </p:txBody>
      </p:sp>
      <p:pic>
        <p:nvPicPr>
          <p:cNvPr id="6" name="Рисунок 5" descr="163186462755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39552" y="1196752"/>
            <a:ext cx="3792434" cy="1751526"/>
          </a:xfrm>
          <a:prstGeom prst="rect">
            <a:avLst/>
          </a:prstGeom>
        </p:spPr>
      </p:pic>
      <p:pic>
        <p:nvPicPr>
          <p:cNvPr id="7" name="Рисунок 6" descr="IMG_20210825_111624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004048" y="1052736"/>
            <a:ext cx="2736304" cy="2052228"/>
          </a:xfrm>
          <a:prstGeom prst="rect">
            <a:avLst/>
          </a:prstGeom>
        </p:spPr>
      </p:pic>
      <p:pic>
        <p:nvPicPr>
          <p:cNvPr id="8" name="Рисунок 7" descr="IMG_20211028_093224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11560" y="3212976"/>
            <a:ext cx="2517744" cy="3356992"/>
          </a:xfrm>
          <a:prstGeom prst="rect">
            <a:avLst/>
          </a:prstGeom>
        </p:spPr>
      </p:pic>
      <p:pic>
        <p:nvPicPr>
          <p:cNvPr id="9" name="Рисунок 8" descr="IMG_20211201_090724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403981" y="3429000"/>
            <a:ext cx="4187958" cy="3140968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1595718509_16-p-fon-romashki-dlya-prezentatsii-22 (1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23688" y="0"/>
            <a:ext cx="9167688" cy="6875766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43608" y="548680"/>
            <a:ext cx="7283152" cy="2074242"/>
          </a:xfrm>
        </p:spPr>
        <p:txBody>
          <a:bodyPr/>
          <a:lstStyle/>
          <a:p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Благодарим за внимание!</a:t>
            </a:r>
            <a:endParaRPr lang="ru-RU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Рисунок 5" descr="9308695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763688" y="2780928"/>
            <a:ext cx="5053576" cy="3040042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552</TotalTime>
  <Words>549</Words>
  <Application>Microsoft Office PowerPoint</Application>
  <PresentationFormat>Экран (4:3)</PresentationFormat>
  <Paragraphs>75</Paragraphs>
  <Slides>17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18" baseType="lpstr">
      <vt:lpstr>Тема Office</vt:lpstr>
      <vt:lpstr>Представляем наш детский сад</vt:lpstr>
      <vt:lpstr>Дайте детству наиграться Вдоволь, досыта, не вкратце, Дайте дождиком умыться, Дайте, как цветку раскрыться. Насмеяться, наскакаться. Дайте радостно проснуться,  Дайте в ласку окунуться.</vt:lpstr>
      <vt:lpstr>Муниципальное бюджетное дошкольное образовательное учреждение  детский сад №1 с.Городня </vt:lpstr>
      <vt:lpstr>Слайд 4</vt:lpstr>
      <vt:lpstr>          Приоритетные задачи:    * Создать систему  воспитательно-  образовательной  работы  по  формированию  мотивации  к  ведению  здорового  образа  жизни  и  укреплению  здоровью  детей.   *Осуществление социальной адаптации к окружающей среде.  * Сохранение индивидуальности каждого ребёнка  *Обеспечение возможности радостно и содержательно прожить период дошкольного   детства каждому ребёнку. *Приобщение детей к общечеловеческим ценностям *Развитие личность ребёнка (компетентности, инициативности, самостоятельности, любознательности, способности к творческому  самовыражению)         Основной программой, реализуемой в ДОУ является:  Основная  образовательная программа разработана  на основе примерной основной образовательной программы с учетом примерной комплексной общеобразовательной программы   «Из детства в отрочество» под редакцией Т.Н.Дороновой и сделана по структуре указанной в  ФГОС дошкольного образования.       В МБДОУ детский сад №1 с.Городня разработана «Рабочая программа  воспитания», которая является компонентом  Основной образовательной  программа дошкольного образования МБДОУ детский сад №1с.Городня.  </vt:lpstr>
      <vt:lpstr>Муниципальное бюджетное дошкольное образовательное учреждение  детский сад  №1 с.Городня 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Благодарим за внимание!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ИДЕАПАД</dc:creator>
  <cp:lastModifiedBy>ИДЕАПАД</cp:lastModifiedBy>
  <cp:revision>53</cp:revision>
  <dcterms:created xsi:type="dcterms:W3CDTF">2022-01-10T12:12:28Z</dcterms:created>
  <dcterms:modified xsi:type="dcterms:W3CDTF">2022-01-17T07:22:31Z</dcterms:modified>
</cp:coreProperties>
</file>