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9" r:id="rId3"/>
    <p:sldId id="260" r:id="rId4"/>
    <p:sldId id="258" r:id="rId5"/>
    <p:sldId id="261" r:id="rId6"/>
    <p:sldId id="262" r:id="rId7"/>
    <p:sldId id="263" r:id="rId8"/>
    <p:sldId id="265" r:id="rId9"/>
    <p:sldId id="266" r:id="rId10"/>
    <p:sldId id="282" r:id="rId11"/>
    <p:sldId id="267" r:id="rId12"/>
    <p:sldId id="268" r:id="rId13"/>
    <p:sldId id="269" r:id="rId14"/>
    <p:sldId id="270" r:id="rId15"/>
    <p:sldId id="271" r:id="rId16"/>
    <p:sldId id="273" r:id="rId17"/>
    <p:sldId id="274" r:id="rId18"/>
    <p:sldId id="275" r:id="rId19"/>
    <p:sldId id="280" r:id="rId20"/>
    <p:sldId id="278" r:id="rId21"/>
    <p:sldId id="279" r:id="rId22"/>
    <p:sldId id="276" r:id="rId23"/>
    <p:sldId id="281" r:id="rId24"/>
  </p:sldIdLst>
  <p:sldSz cx="9144000" cy="6858000" type="screen4x3"/>
  <p:notesSz cx="6797675" cy="99250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1267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77CA7F2A-6FE8-48D5-B20E-F073392EAC39}" type="datetimeFigureOut">
              <a:rPr lang="ru-RU" smtClean="0"/>
              <a:pPr/>
              <a:t>17.04.2021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57F1CAC0-018B-4D34-9BB0-647BAF87D3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7F2A-6FE8-48D5-B20E-F073392EAC39}" type="datetimeFigureOut">
              <a:rPr lang="ru-RU" smtClean="0"/>
              <a:pPr/>
              <a:t>17.04.2021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1CAC0-018B-4D34-9BB0-647BAF87D3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7F2A-6FE8-48D5-B20E-F073392EAC39}" type="datetimeFigureOut">
              <a:rPr lang="ru-RU" smtClean="0"/>
              <a:pPr/>
              <a:t>17.04.2021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1CAC0-018B-4D34-9BB0-647BAF87D3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77CA7F2A-6FE8-48D5-B20E-F073392EAC39}" type="datetimeFigureOut">
              <a:rPr lang="ru-RU" smtClean="0"/>
              <a:pPr/>
              <a:t>17.04.2021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1CAC0-018B-4D34-9BB0-647BAF87D3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77CA7F2A-6FE8-48D5-B20E-F073392EAC39}" type="datetimeFigureOut">
              <a:rPr lang="ru-RU" smtClean="0"/>
              <a:pPr/>
              <a:t>17.04.2021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57F1CAC0-018B-4D34-9BB0-647BAF87D39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7CA7F2A-6FE8-48D5-B20E-F073392EAC39}" type="datetimeFigureOut">
              <a:rPr lang="ru-RU" smtClean="0"/>
              <a:pPr/>
              <a:t>17.04.2021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57F1CAC0-018B-4D34-9BB0-647BAF87D3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77CA7F2A-6FE8-48D5-B20E-F073392EAC39}" type="datetimeFigureOut">
              <a:rPr lang="ru-RU" smtClean="0"/>
              <a:pPr/>
              <a:t>17.04.2021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57F1CAC0-018B-4D34-9BB0-647BAF87D3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7F2A-6FE8-48D5-B20E-F073392EAC39}" type="datetimeFigureOut">
              <a:rPr lang="ru-RU" smtClean="0"/>
              <a:pPr/>
              <a:t>17.04.2021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1CAC0-018B-4D34-9BB0-647BAF87D3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7CA7F2A-6FE8-48D5-B20E-F073392EAC39}" type="datetimeFigureOut">
              <a:rPr lang="ru-RU" smtClean="0"/>
              <a:pPr/>
              <a:t>17.04.2021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57F1CAC0-018B-4D34-9BB0-647BAF87D3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77CA7F2A-6FE8-48D5-B20E-F073392EAC39}" type="datetimeFigureOut">
              <a:rPr lang="ru-RU" smtClean="0"/>
              <a:pPr/>
              <a:t>17.04.2021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57F1CAC0-018B-4D34-9BB0-647BAF87D3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77CA7F2A-6FE8-48D5-B20E-F073392EAC39}" type="datetimeFigureOut">
              <a:rPr lang="ru-RU" smtClean="0"/>
              <a:pPr/>
              <a:t>17.04.2021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57F1CAC0-018B-4D34-9BB0-647BAF87D3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60000"/>
                <a:lumOff val="40000"/>
              </a:schemeClr>
            </a:gs>
            <a:gs pos="60000">
              <a:schemeClr val="bg2">
                <a:shade val="92000"/>
                <a:satMod val="230000"/>
              </a:schemeClr>
            </a:gs>
            <a:gs pos="100000">
              <a:schemeClr val="bg2">
                <a:tint val="85000"/>
                <a:satMod val="40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77CA7F2A-6FE8-48D5-B20E-F073392EAC39}" type="datetimeFigureOut">
              <a:rPr lang="ru-RU" smtClean="0"/>
              <a:pPr/>
              <a:t>17.04.2021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57F1CAC0-018B-4D34-9BB0-647BAF87D39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8207920" cy="360040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4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ПРОГРАММА РАЗВИТИЯ</a:t>
            </a:r>
            <a:br>
              <a:rPr lang="ru-RU" altLang="ru-RU" sz="4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Муниципального бюджетного дошкольного образовательного учреждения детского сада №1 </a:t>
            </a:r>
            <a:br>
              <a:rPr lang="ru-RU" alt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с.Городня</a:t>
            </a:r>
            <a:br>
              <a:rPr lang="ru-RU" alt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4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2021 – 2025 г.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Рисунок 3" descr="IMG_1458.JPG"/>
          <p:cNvPicPr>
            <a:picLocks noChangeAspect="1"/>
          </p:cNvPicPr>
          <p:nvPr/>
        </p:nvPicPr>
        <p:blipFill>
          <a:blip r:embed="rId2" cstate="print"/>
          <a:srcRect b="15555"/>
          <a:stretch>
            <a:fillRect/>
          </a:stretch>
        </p:blipFill>
        <p:spPr>
          <a:xfrm>
            <a:off x="2987824" y="4005064"/>
            <a:ext cx="3941630" cy="2638646"/>
          </a:xfrm>
          <a:prstGeom prst="rect">
            <a:avLst/>
          </a:prstGeom>
          <a:ln w="88900" cap="sq" cmpd="thickThin">
            <a:solidFill>
              <a:srgbClr val="0000CC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4" name="Rectangle 4"/>
          <p:cNvSpPr>
            <a:spLocks noChangeArrowheads="1"/>
          </p:cNvSpPr>
          <p:nvPr/>
        </p:nvSpPr>
        <p:spPr bwMode="gray">
          <a:xfrm rot="3419336">
            <a:off x="941171" y="2315513"/>
            <a:ext cx="1744663" cy="18288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Arial" charset="0"/>
            </a:endParaRPr>
          </a:p>
        </p:txBody>
      </p:sp>
      <p:sp>
        <p:nvSpPr>
          <p:cNvPr id="225286" name="Rectangle 6"/>
          <p:cNvSpPr>
            <a:spLocks noChangeArrowheads="1"/>
          </p:cNvSpPr>
          <p:nvPr/>
        </p:nvSpPr>
        <p:spPr bwMode="gray">
          <a:xfrm rot="3419336">
            <a:off x="3055145" y="4195259"/>
            <a:ext cx="2462207" cy="2110796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Arial" charset="0"/>
            </a:endParaRPr>
          </a:p>
        </p:txBody>
      </p:sp>
      <p:sp>
        <p:nvSpPr>
          <p:cNvPr id="225288" name="Rectangle 8"/>
          <p:cNvSpPr>
            <a:spLocks noChangeArrowheads="1"/>
          </p:cNvSpPr>
          <p:nvPr/>
        </p:nvSpPr>
        <p:spPr bwMode="gray">
          <a:xfrm rot="3419336">
            <a:off x="5794375" y="2351088"/>
            <a:ext cx="1768475" cy="1908175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eaLnBrk="1" hangingPunct="1">
              <a:defRPr/>
            </a:pPr>
            <a:endParaRPr lang="ru-RU" dirty="0">
              <a:latin typeface="Arial" charset="0"/>
            </a:endParaRPr>
          </a:p>
        </p:txBody>
      </p:sp>
      <p:sp>
        <p:nvSpPr>
          <p:cNvPr id="15365" name="Line 11"/>
          <p:cNvSpPr>
            <a:spLocks noChangeShapeType="1"/>
          </p:cNvSpPr>
          <p:nvPr/>
        </p:nvSpPr>
        <p:spPr bwMode="black">
          <a:xfrm>
            <a:off x="3059113" y="3789363"/>
            <a:ext cx="504825" cy="792162"/>
          </a:xfrm>
          <a:prstGeom prst="line">
            <a:avLst/>
          </a:prstGeom>
          <a:noFill/>
          <a:ln w="57150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366" name="Line 12"/>
          <p:cNvSpPr>
            <a:spLocks noChangeShapeType="1"/>
          </p:cNvSpPr>
          <p:nvPr/>
        </p:nvSpPr>
        <p:spPr bwMode="black">
          <a:xfrm flipV="1">
            <a:off x="4932363" y="3933825"/>
            <a:ext cx="1152525" cy="701675"/>
          </a:xfrm>
          <a:prstGeom prst="line">
            <a:avLst/>
          </a:prstGeom>
          <a:noFill/>
          <a:ln w="57150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367" name="Rectangle 18"/>
          <p:cNvSpPr>
            <a:spLocks noGrp="1" noChangeArrowheads="1"/>
          </p:cNvSpPr>
          <p:nvPr>
            <p:ph type="title"/>
          </p:nvPr>
        </p:nvSpPr>
        <p:spPr>
          <a:xfrm>
            <a:off x="1042988" y="260350"/>
            <a:ext cx="7705725" cy="1143000"/>
          </a:xfrm>
        </p:spPr>
        <p:txBody>
          <a:bodyPr/>
          <a:lstStyle/>
          <a:p>
            <a:pPr eaLnBrk="1" hangingPunct="1"/>
            <a:r>
              <a:rPr lang="ru-RU" altLang="ru-RU" sz="3600" dirty="0" smtClean="0">
                <a:solidFill>
                  <a:srgbClr val="0070C0"/>
                </a:solidFill>
              </a:rPr>
              <a:t>Формы самоуправления</a:t>
            </a:r>
            <a:endParaRPr lang="en-US" altLang="ru-RU" sz="3600" dirty="0" smtClean="0">
              <a:solidFill>
                <a:srgbClr val="0070C0"/>
              </a:solidFill>
            </a:endParaRPr>
          </a:p>
        </p:txBody>
      </p:sp>
      <p:sp>
        <p:nvSpPr>
          <p:cNvPr id="15368" name="Text Box 19"/>
          <p:cNvSpPr txBox="1">
            <a:spLocks noChangeArrowheads="1"/>
          </p:cNvSpPr>
          <p:nvPr/>
        </p:nvSpPr>
        <p:spPr bwMode="gray">
          <a:xfrm>
            <a:off x="571473" y="2571744"/>
            <a:ext cx="2714643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800" dirty="0" smtClean="0">
                <a:solidFill>
                  <a:srgbClr val="C00000"/>
                </a:solidFill>
                <a:cs typeface="Arial" panose="020B0604020202020204" pitchFamily="34" charset="0"/>
              </a:rPr>
              <a:t>Заведующий</a:t>
            </a:r>
          </a:p>
          <a:p>
            <a:pPr algn="ctr"/>
            <a:endParaRPr lang="ru-RU" altLang="ru-RU" sz="1800" dirty="0" smtClean="0">
              <a:solidFill>
                <a:srgbClr val="C00000"/>
              </a:solidFill>
              <a:cs typeface="Arial" panose="020B0604020202020204" pitchFamily="34" charset="0"/>
            </a:endParaRPr>
          </a:p>
          <a:p>
            <a:pPr algn="ctr"/>
            <a:r>
              <a:rPr lang="ru-RU" altLang="ru-RU" sz="1800" dirty="0" smtClean="0">
                <a:solidFill>
                  <a:srgbClr val="C00000"/>
                </a:solidFill>
                <a:cs typeface="Arial" panose="020B0604020202020204" pitchFamily="34" charset="0"/>
              </a:rPr>
              <a:t>Педагогический совет</a:t>
            </a:r>
            <a:endParaRPr lang="ru-RU" altLang="ru-RU" sz="1800" dirty="0">
              <a:solidFill>
                <a:srgbClr val="C00000"/>
              </a:solidFill>
              <a:cs typeface="Arial" panose="020B0604020202020204" pitchFamily="34" charset="0"/>
            </a:endParaRPr>
          </a:p>
          <a:p>
            <a:pPr algn="ctr"/>
            <a:endParaRPr lang="ru-RU" altLang="ru-RU" sz="1800" dirty="0" smtClean="0">
              <a:solidFill>
                <a:srgbClr val="C00000"/>
              </a:solidFill>
              <a:cs typeface="Arial" panose="020B0604020202020204" pitchFamily="34" charset="0"/>
            </a:endParaRPr>
          </a:p>
          <a:p>
            <a:pPr algn="ctr"/>
            <a:endParaRPr lang="en-US" altLang="ru-RU" sz="1800" dirty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  <p:sp>
        <p:nvSpPr>
          <p:cNvPr id="15369" name="Text Box 7"/>
          <p:cNvSpPr txBox="1">
            <a:spLocks noChangeArrowheads="1"/>
          </p:cNvSpPr>
          <p:nvPr/>
        </p:nvSpPr>
        <p:spPr bwMode="gray">
          <a:xfrm>
            <a:off x="5715000" y="2571744"/>
            <a:ext cx="2274888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800" dirty="0">
                <a:solidFill>
                  <a:srgbClr val="C00000"/>
                </a:solidFill>
                <a:cs typeface="Arial" panose="020B0604020202020204" pitchFamily="34" charset="0"/>
              </a:rPr>
              <a:t>Управляющий </a:t>
            </a:r>
            <a:r>
              <a:rPr lang="ru-RU" altLang="ru-RU" sz="1800" dirty="0" smtClean="0">
                <a:solidFill>
                  <a:srgbClr val="C00000"/>
                </a:solidFill>
                <a:cs typeface="Arial" panose="020B0604020202020204" pitchFamily="34" charset="0"/>
              </a:rPr>
              <a:t>совет</a:t>
            </a:r>
          </a:p>
          <a:p>
            <a:pPr algn="ctr"/>
            <a:endParaRPr lang="ru-RU" altLang="ru-RU" sz="1800" dirty="0" smtClean="0">
              <a:solidFill>
                <a:srgbClr val="C00000"/>
              </a:solidFill>
              <a:cs typeface="Arial" panose="020B0604020202020204" pitchFamily="34" charset="0"/>
            </a:endParaRPr>
          </a:p>
          <a:p>
            <a:pPr algn="ctr"/>
            <a:r>
              <a:rPr lang="ru-RU" altLang="ru-RU" sz="1800" dirty="0" smtClean="0">
                <a:solidFill>
                  <a:srgbClr val="C00000"/>
                </a:solidFill>
                <a:cs typeface="Arial" panose="020B0604020202020204" pitchFamily="34" charset="0"/>
              </a:rPr>
              <a:t>Общее собрание работников</a:t>
            </a:r>
            <a:endParaRPr lang="ru-RU" altLang="ru-RU" sz="1800" dirty="0">
              <a:solidFill>
                <a:srgbClr val="C00000"/>
              </a:solidFill>
              <a:cs typeface="Arial" panose="020B0604020202020204" pitchFamily="34" charset="0"/>
            </a:endParaRPr>
          </a:p>
          <a:p>
            <a:pPr algn="ctr"/>
            <a:endParaRPr lang="en-US" altLang="ru-RU" sz="1800" dirty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  <p:sp>
        <p:nvSpPr>
          <p:cNvPr id="15370" name="Text Box 5"/>
          <p:cNvSpPr txBox="1">
            <a:spLocks noChangeArrowheads="1"/>
          </p:cNvSpPr>
          <p:nvPr/>
        </p:nvSpPr>
        <p:spPr bwMode="gray">
          <a:xfrm>
            <a:off x="3071802" y="4500570"/>
            <a:ext cx="2643206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800" dirty="0">
                <a:solidFill>
                  <a:srgbClr val="C00000"/>
                </a:solidFill>
                <a:cs typeface="Arial" panose="020B0604020202020204" pitchFamily="34" charset="0"/>
              </a:rPr>
              <a:t>Родительские собрания</a:t>
            </a:r>
          </a:p>
          <a:p>
            <a:pPr algn="ctr"/>
            <a:r>
              <a:rPr lang="ru-RU" altLang="ru-RU" sz="1800" dirty="0">
                <a:solidFill>
                  <a:srgbClr val="C00000"/>
                </a:solidFill>
                <a:cs typeface="Arial" panose="020B0604020202020204" pitchFamily="34" charset="0"/>
              </a:rPr>
              <a:t>Родительские </a:t>
            </a:r>
            <a:r>
              <a:rPr lang="ru-RU" altLang="ru-RU" sz="1800" dirty="0" smtClean="0">
                <a:solidFill>
                  <a:srgbClr val="C00000"/>
                </a:solidFill>
                <a:cs typeface="Arial" panose="020B0604020202020204" pitchFamily="34" charset="0"/>
              </a:rPr>
              <a:t>комитеты</a:t>
            </a:r>
          </a:p>
          <a:p>
            <a:pPr algn="ctr"/>
            <a:endParaRPr lang="en-US" altLang="ru-RU" sz="1600" dirty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  <p:sp>
        <p:nvSpPr>
          <p:cNvPr id="15371" name="AutoShape 22"/>
          <p:cNvSpPr>
            <a:spLocks noChangeArrowheads="1"/>
          </p:cNvSpPr>
          <p:nvPr/>
        </p:nvSpPr>
        <p:spPr bwMode="auto">
          <a:xfrm rot="10800000">
            <a:off x="2411413" y="1052513"/>
            <a:ext cx="4752975" cy="2447925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2160 w 21600"/>
              <a:gd name="T13" fmla="*/ 12343 h 21600"/>
              <a:gd name="T14" fmla="*/ 19440 w 21600"/>
              <a:gd name="T15" fmla="*/ 18514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00" y="0"/>
                </a:moveTo>
                <a:lnTo>
                  <a:pt x="6480" y="6171"/>
                </a:lnTo>
                <a:lnTo>
                  <a:pt x="8640" y="6171"/>
                </a:lnTo>
                <a:lnTo>
                  <a:pt x="8640" y="12343"/>
                </a:lnTo>
                <a:lnTo>
                  <a:pt x="4320" y="12343"/>
                </a:lnTo>
                <a:lnTo>
                  <a:pt x="4320" y="9257"/>
                </a:lnTo>
                <a:lnTo>
                  <a:pt x="0" y="15429"/>
                </a:lnTo>
                <a:lnTo>
                  <a:pt x="4320" y="21600"/>
                </a:lnTo>
                <a:lnTo>
                  <a:pt x="4320" y="18514"/>
                </a:lnTo>
                <a:lnTo>
                  <a:pt x="17280" y="18514"/>
                </a:lnTo>
                <a:lnTo>
                  <a:pt x="17280" y="21600"/>
                </a:lnTo>
                <a:lnTo>
                  <a:pt x="21600" y="15429"/>
                </a:lnTo>
                <a:lnTo>
                  <a:pt x="17280" y="9257"/>
                </a:lnTo>
                <a:lnTo>
                  <a:pt x="17280" y="12343"/>
                </a:lnTo>
                <a:lnTo>
                  <a:pt x="12960" y="12343"/>
                </a:lnTo>
                <a:lnTo>
                  <a:pt x="12960" y="6171"/>
                </a:lnTo>
                <a:lnTo>
                  <a:pt x="15120" y="6171"/>
                </a:lnTo>
                <a:lnTo>
                  <a:pt x="10800" y="0"/>
                </a:lnTo>
                <a:close/>
              </a:path>
            </a:pathLst>
          </a:cu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751159">
            <a:off x="404377" y="4441754"/>
            <a:ext cx="1922726" cy="24262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372" name="Text Box 21"/>
          <p:cNvSpPr txBox="1">
            <a:spLocks noChangeArrowheads="1"/>
          </p:cNvSpPr>
          <p:nvPr/>
        </p:nvSpPr>
        <p:spPr bwMode="auto">
          <a:xfrm>
            <a:off x="3500430" y="1341438"/>
            <a:ext cx="2571767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1800" dirty="0" smtClean="0">
                <a:solidFill>
                  <a:schemeClr val="bg1"/>
                </a:solidFill>
              </a:rPr>
              <a:t>Управление на основе сочетания принципов единоначалия и коллегиальности </a:t>
            </a:r>
          </a:p>
          <a:p>
            <a:pPr algn="ctr" eaLnBrk="1" hangingPunct="1">
              <a:spcBef>
                <a:spcPct val="50000"/>
              </a:spcBef>
              <a:buFontTx/>
              <a:buChar char="-"/>
            </a:pPr>
            <a:endParaRPr lang="ru-RU" altLang="ru-RU" sz="1200" dirty="0" smtClean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50000"/>
              </a:spcBef>
              <a:buFontTx/>
              <a:buChar char="-"/>
            </a:pPr>
            <a:endParaRPr lang="ru-RU" altLang="ru-RU" sz="1200" dirty="0">
              <a:solidFill>
                <a:schemeClr val="bg1"/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 bwMode="auto">
          <a:xfrm>
            <a:off x="6143636" y="4643446"/>
            <a:ext cx="3000364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13154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 descr="IMG_20200915_094930.jpg"/>
          <p:cNvPicPr>
            <a:picLocks noChangeAspect="1"/>
          </p:cNvPicPr>
          <p:nvPr/>
        </p:nvPicPr>
        <p:blipFill>
          <a:blip r:embed="rId2" cstate="print"/>
          <a:srcRect l="7476" t="21650" r="5901"/>
          <a:stretch>
            <a:fillRect/>
          </a:stretch>
        </p:blipFill>
        <p:spPr>
          <a:xfrm>
            <a:off x="6000760" y="4429131"/>
            <a:ext cx="2928958" cy="21431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467544" y="342042"/>
            <a:ext cx="8280920" cy="4955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13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5575" algn="l"/>
              </a:tabLs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Концепция Программы развития ДОУ.</a:t>
            </a:r>
            <a:endParaRPr kumimoji="0" lang="ru-RU" sz="2000" b="0" i="0" u="sng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13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5575" algn="l"/>
              </a:tabLst>
            </a:pPr>
            <a:endParaRPr lang="ru-RU" sz="1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3413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5575" algn="l"/>
              </a:tabLst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Результатом воспитания и образования дошкольника должны стать сформированные у ребёнка ключевые компетенции: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Коммуникативная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умение общаться с целью быть понятым.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Социальная –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умение жить и заниматься вместе с другими детьми, близкими.  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Информационная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владение умением систематизировать и «сворачивать» информацию, работать с разными видами информации.</a:t>
            </a:r>
          </a:p>
          <a:p>
            <a:pPr>
              <a:buFont typeface="Arial" pitchFamily="34" charset="0"/>
              <a:buChar char="•"/>
            </a:pPr>
            <a:r>
              <a:rPr lang="ru-RU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Продуктивная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умение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планировать, доводить начатое до конца, способствовать созданию собственного продукта (рисунка, поделки, постройки).</a:t>
            </a:r>
          </a:p>
          <a:p>
            <a:pPr>
              <a:buFont typeface="Arial" pitchFamily="34" charset="0"/>
              <a:buChar char="•"/>
            </a:pPr>
            <a:r>
              <a:rPr lang="ru-RU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Нравственная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готовность, способность и потребность жить в обществе по общепринятым нормам и правилам.</a:t>
            </a:r>
          </a:p>
          <a:p>
            <a:pPr>
              <a:buFont typeface="Arial" pitchFamily="34" charset="0"/>
              <a:buChar char="•"/>
            </a:pPr>
            <a:r>
              <a:rPr lang="ru-RU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Физическая –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готовность, способность и потребность в здоровом образе жизни</a:t>
            </a:r>
          </a:p>
          <a:p>
            <a:pPr>
              <a:buFont typeface="Arial" pitchFamily="34" charset="0"/>
              <a:buChar char="•"/>
            </a:pPr>
            <a:endParaRPr lang="ru-RU" sz="1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ru-RU" sz="1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ru-RU" sz="1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ru-RU" sz="1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/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pic>
        <p:nvPicPr>
          <p:cNvPr id="1041" name="Picture 17" descr="C:\Users\ИДЕАПАД\Desktop\выпускники 2021\IMG_20200907_081830.jpg"/>
          <p:cNvPicPr>
            <a:picLocks noChangeAspect="1" noChangeArrowheads="1"/>
          </p:cNvPicPr>
          <p:nvPr/>
        </p:nvPicPr>
        <p:blipFill>
          <a:blip r:embed="rId3" cstate="print"/>
          <a:srcRect l="3526" t="20146" r="10078" b="30532"/>
          <a:stretch>
            <a:fillRect/>
          </a:stretch>
        </p:blipFill>
        <p:spPr bwMode="auto">
          <a:xfrm>
            <a:off x="214282" y="4286256"/>
            <a:ext cx="2857520" cy="23557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Рисунок 21" descr="IMG_20201124_111521.jpg"/>
          <p:cNvPicPr>
            <a:picLocks noChangeAspect="1"/>
          </p:cNvPicPr>
          <p:nvPr/>
        </p:nvPicPr>
        <p:blipFill>
          <a:blip r:embed="rId4" cstate="print"/>
          <a:srcRect t="23750"/>
          <a:stretch>
            <a:fillRect/>
          </a:stretch>
        </p:blipFill>
        <p:spPr>
          <a:xfrm>
            <a:off x="2915816" y="4429130"/>
            <a:ext cx="3084944" cy="22848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51273"/>
            <a:ext cx="874846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Основные принципы, которыми будем руководствоваться, выстраивая деятельность ДОУ:</a:t>
            </a:r>
            <a:endParaRPr kumimoji="0" lang="ru-RU" b="0" i="0" u="sng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251520" y="0"/>
            <a:ext cx="8424936" cy="363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6363" algn="l"/>
              </a:tabLst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06363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принцип развивающего образования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предполагает использование новейших технологий и методик;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06363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принцип индивидуализации и дифференциации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предполагает учет индивидуальных предпочтений, склонностей, интересов и способностей детей и взрослых;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06363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принцип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гумманизации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основывается на усилении внимания к личности каждого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воспитанника как высшей ценности общества, создании максимально благоприятных условий для развития его творческой индивидуальности;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06363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принцип увлекательности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является одним из важнейших: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детям всё интересно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доступно и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проводится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игровой форме;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06363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принцип системности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 взаимодействие всех направлений и звеньев на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достижение оптимального результата – развития личности ребенка.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6363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IMG_20210216_1513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86512" y="3429000"/>
            <a:ext cx="2857488" cy="3068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_20200903_095756.jpg"/>
          <p:cNvPicPr>
            <a:picLocks noChangeAspect="1"/>
          </p:cNvPicPr>
          <p:nvPr/>
        </p:nvPicPr>
        <p:blipFill>
          <a:blip r:embed="rId3" cstate="print"/>
          <a:srcRect t="32812"/>
          <a:stretch>
            <a:fillRect/>
          </a:stretch>
        </p:blipFill>
        <p:spPr>
          <a:xfrm>
            <a:off x="2500298" y="3357562"/>
            <a:ext cx="3803915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G_20201216_15273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286256"/>
            <a:ext cx="2807296" cy="22117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9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800" name="Rectangle 8"/>
          <p:cNvSpPr>
            <a:spLocks noChangeArrowheads="1"/>
          </p:cNvSpPr>
          <p:nvPr/>
        </p:nvSpPr>
        <p:spPr bwMode="auto">
          <a:xfrm>
            <a:off x="467544" y="307395"/>
            <a:ext cx="8208912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34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принцип вариативности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предполагает разнообразие содержания,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 и методов с учетом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целей развития и  поддержки каждого ребенка педагогом;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334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принцип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иновационности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постоянный поиск и выбор идей,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наиболее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оптимальных программ, технологий и форм работы;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334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0975" algn="l"/>
              </a:tabLst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принцип активности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предполагает освоение ребенком программы через собственную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деятельность под руководством взрослого.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334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Учреждение Будущего</a:t>
            </a:r>
            <a:r>
              <a:rPr kumimoji="0" lang="ru-RU" sz="1600" b="1" i="0" u="sng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ребенок реализует свое право на индивидуальное развитие в соответствии со своими потребностями, возможностями и способностями. Педагоги развивают свои профессиональные и личностные качества. Руководитель обеспечивает успех деятельности детей и педагогов. Коллектив работает в творческом поисковом режиме, основываясь на гуманных отношениях партнерского сотрудничества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IMG_20201217_1117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488" y="3357562"/>
            <a:ext cx="3286148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IMG_20201001_1001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4168" y="4286256"/>
            <a:ext cx="3059832" cy="23557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IMG_20200831_16455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3500438"/>
            <a:ext cx="2571768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IMG_20200901_0742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786190"/>
            <a:ext cx="2807296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0" y="117005"/>
            <a:ext cx="8604448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238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3027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Основной структурной единицей в процессе развития ДОУ выступает взаимодействие участников образовательных отношений в системе </a:t>
            </a: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«педагог- ребенок- родитель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930275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930275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0" y="1428736"/>
            <a:ext cx="3528392" cy="207170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tabLst>
                <a:tab pos="930275" algn="l"/>
              </a:tabLst>
            </a:pPr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РОДИТЕЛИ </a:t>
            </a:r>
            <a:r>
              <a:rPr lang="ru-RU" sz="1600" b="1" i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формируют социальный заказ на уровне общественной потребности</a:t>
            </a:r>
          </a:p>
        </p:txBody>
      </p:sp>
      <p:sp>
        <p:nvSpPr>
          <p:cNvPr id="6" name="Овал 5"/>
          <p:cNvSpPr/>
          <p:nvPr/>
        </p:nvSpPr>
        <p:spPr>
          <a:xfrm>
            <a:off x="2786050" y="2214554"/>
            <a:ext cx="3154102" cy="25003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930275" algn="l"/>
              </a:tabLst>
            </a:pPr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</a:t>
            </a:r>
            <a:r>
              <a:rPr lang="ru-RU" sz="1600" b="1" i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выступают потребителями оказываемых услуг в ДОУ по обучению, воспитанию, развитию личности</a:t>
            </a:r>
            <a:endParaRPr lang="ru-RU" sz="14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072066" y="1214422"/>
            <a:ext cx="3892422" cy="19288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930275" algn="l"/>
              </a:tabLst>
            </a:pPr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ВОСПИТАТЕЛИ </a:t>
            </a:r>
            <a:r>
              <a:rPr lang="ru-RU" sz="1600" i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являются непосредственными  </a:t>
            </a:r>
            <a:r>
              <a:rPr lang="ru-RU" sz="1600" i="1" dirty="0" err="1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реализаторами</a:t>
            </a:r>
            <a:r>
              <a:rPr lang="ru-RU" sz="1600" i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образовательных услуг на  уровне государства</a:t>
            </a:r>
          </a:p>
        </p:txBody>
      </p:sp>
      <p:sp>
        <p:nvSpPr>
          <p:cNvPr id="10" name="Стрелка вниз 9"/>
          <p:cNvSpPr/>
          <p:nvPr/>
        </p:nvSpPr>
        <p:spPr>
          <a:xfrm>
            <a:off x="4643438" y="1071546"/>
            <a:ext cx="145726" cy="150019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 rot="2130987">
            <a:off x="3244200" y="976582"/>
            <a:ext cx="299068" cy="978408"/>
          </a:xfrm>
          <a:prstGeom prst="downArrow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2928291">
            <a:off x="4582751" y="1305500"/>
            <a:ext cx="862256" cy="419757"/>
          </a:xfrm>
          <a:prstGeom prst="rightArrow">
            <a:avLst>
              <a:gd name="adj1" fmla="val 24804"/>
              <a:gd name="adj2" fmla="val 50000"/>
            </a:avLst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 descr="IMG_20201030_1016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12160" y="3212976"/>
            <a:ext cx="2843808" cy="21328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ИДЕАПАД\Desktop\IMG-20210409-WA00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4643446"/>
            <a:ext cx="2928958" cy="20008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251520" y="434276"/>
            <a:ext cx="8640960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28600" algn="l"/>
              </a:tabLs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Стратегия развития </a:t>
            </a:r>
            <a:r>
              <a:rPr lang="ru-RU" sz="2000" b="1" u="sng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о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сновные направления реализации</a:t>
            </a:r>
            <a:endParaRPr kumimoji="0" lang="ru-RU" sz="2000" b="1" i="0" u="sng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Стратегия развития учреждения рассчитана на период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2025г.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Стратегия определяет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совокупность реализации приоритетных направлений, ориентированных на развитие Учреждения.</a:t>
            </a: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ru-RU" sz="20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1-й этап:</a:t>
            </a:r>
            <a:r>
              <a:rPr lang="ru-RU" sz="20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установочный</a:t>
            </a:r>
            <a:r>
              <a:rPr lang="ru-RU" sz="20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(подготовительный, 2021г.)</a:t>
            </a:r>
            <a:endParaRPr lang="ru-RU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Создание стартовых условий для реализации программы развития.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Анализ актуального состояния материально-технической базы, развивающей предметно-</a:t>
            </a:r>
          </a:p>
          <a:p>
            <a:pPr algn="just"/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пространственной среды, методического и дидактического обеспечения образовательного процесса.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Анализ профессиональных возможностей педагогического коллектива.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Анализ сотрудничества с семьёй, выявление образовательных запросов.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Разработка нормативно- правовой документации для успешной реализации мероприятий в соответствии с Программой развития.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Создание условий (кадровых, материально-технических и т.д.) для успешной реализации мероприятий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55776" y="4221088"/>
            <a:ext cx="4104456" cy="26867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51520" y="415986"/>
            <a:ext cx="8604448" cy="372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94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2-й этап: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деятельно-технологический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(практический,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2022–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2024 г.)</a:t>
            </a:r>
            <a:endParaRPr kumimoji="0" lang="ru-RU" sz="2000" b="1" i="0" u="sng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9400" algn="l"/>
              </a:tabLst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обеспечение реализации Программы развития.</a:t>
            </a:r>
            <a:endParaRPr kumimoji="0" lang="ru-RU" b="1" i="0" u="sng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>
                <a:tab pos="2794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Улучшение оснащения и материально-технической базы ,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создание условий для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реализации ФГОС ДО.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>
                <a:tab pos="2794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Обеспечение физического и психического развития детей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коррекция.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>
                <a:tab pos="2794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Совершенствование работы по формированию культуры здорового и безопасного образа жизни воспитанников.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>
                <a:tab pos="2794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Повышение качества дошкольного образования.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использование инновационных программ и современных педагогических технологий.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>
                <a:tab pos="2794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Совершенствование системы мониторинга промежуточных и итоговых результатов освоения ООП детьми.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>
                <a:tab pos="2794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Совершенствование системы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взаимодействия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семьей по вопросам воспитания и развития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детей дошкольного возраста.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4000372"/>
            <a:ext cx="2880320" cy="25153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_20200911_10015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149080"/>
            <a:ext cx="3167336" cy="2366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2" name="Picture 2" descr="C:\Users\ИДЕАПАД\Desktop\1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54680" y="4149081"/>
            <a:ext cx="3145512" cy="23666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395536" y="122149"/>
            <a:ext cx="828092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0500" algn="l"/>
              </a:tabLst>
            </a:pP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3-й этап: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итоговый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2000" b="1" i="1" u="sng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2025г.</a:t>
            </a: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2000" b="0" i="0" u="sng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0500" algn="l"/>
              </a:tabLs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</a:t>
            </a:r>
            <a:r>
              <a:rPr kumimoji="0" lang="ru-RU" sz="2000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определение эффективности проведенной работы на основе количественного и качественного анализа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0500" algn="l"/>
              </a:tabLs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endParaRPr kumimoji="0" lang="ru-RU" sz="2000" b="0" i="0" u="sng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>
                <a:tab pos="1905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Проведение анализа результатов реализации Программы развития, оценка эффективности.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>
                <a:tab pos="1905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Представление аналитических материалов на педсовете , общем родительском собрании, размещение на официальном сайте.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>
                <a:tab pos="1905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Определение проблемы для разработки новой Программы развития.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G_20200915_0954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068960"/>
            <a:ext cx="3347863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_20200911_10293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47864" y="3356992"/>
            <a:ext cx="2499742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C:\Users\ИДЕАПАД\Desktop\IMG-20210409-WA00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3212976"/>
            <a:ext cx="2880320" cy="23042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Shape 191"/>
          <p:cNvSpPr>
            <a:spLocks noChangeArrowheads="1"/>
          </p:cNvSpPr>
          <p:nvPr/>
        </p:nvSpPr>
        <p:spPr bwMode="auto">
          <a:xfrm>
            <a:off x="-365125" y="1001713"/>
            <a:ext cx="12700" cy="127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9" name="Shape 192"/>
          <p:cNvSpPr>
            <a:spLocks noChangeArrowheads="1"/>
          </p:cNvSpPr>
          <p:nvPr/>
        </p:nvSpPr>
        <p:spPr bwMode="auto">
          <a:xfrm>
            <a:off x="6572250" y="1001713"/>
            <a:ext cx="12700" cy="127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4" name="Rectangle 12"/>
          <p:cNvSpPr>
            <a:spLocks noChangeArrowheads="1"/>
          </p:cNvSpPr>
          <p:nvPr/>
        </p:nvSpPr>
        <p:spPr bwMode="auto">
          <a:xfrm>
            <a:off x="0" y="50141"/>
            <a:ext cx="8892480" cy="6576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72888" tIns="520536" rIns="323748" bIns="506253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51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u="sng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Ожидаемый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результат Программы развития </a:t>
            </a:r>
            <a:r>
              <a:rPr lang="ru-RU" sz="2000" b="1" u="sng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2025 г.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51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4699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Реализация Программы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позволит повысить качество и обеспечить условия получения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образовательных услуг для всех категорий семей и воспитанников, независимо от социального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имущественного статуса, состояния здоровья в условиях инновационного режима развития.</a:t>
            </a:r>
            <a:r>
              <a:rPr lang="ru-RU" b="1" u="sng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469900" algn="l"/>
              </a:tabLst>
            </a:pPr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воспитанников и родителей</a:t>
            </a:r>
            <a:r>
              <a:rPr lang="ru-RU" b="1" u="sng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tabLst>
                <a:tab pos="469900" algn="l"/>
              </a:tabLst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каждому воспитаннику будут предоставлены условия для радостного и содержательного проживания дошкольного детства;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tabLst>
                <a:tab pos="469900" algn="l"/>
              </a:tabLst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хорошее состояние здоровья детей будет способствовать повышению качества их образования;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ea typeface="Symbol" pitchFamily="18" charset="2"/>
                <a:cs typeface="Times New Roman" pitchFamily="18" charset="0"/>
              </a:rPr>
              <a:t> 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tabLst>
                <a:tab pos="469900" algn="l"/>
              </a:tabLst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обеспечение индивидуального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психолого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педагогического сопровождения для каждого воспитанника;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tabLst>
                <a:tab pos="469900" algn="l"/>
              </a:tabLst>
            </a:pPr>
            <a:r>
              <a:rPr lang="ru-RU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аждой семье будет предоставлена консультативная помощь в воспитании и развитии детей, право на участие в контроле работы детского сада.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51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51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51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51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51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1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2" name="Рисунок 21" descr="C:\Users\ИДЕАПАД\Desktop\IMG_20200713_110309.jpg"/>
          <p:cNvPicPr/>
          <p:nvPr/>
        </p:nvPicPr>
        <p:blipFill>
          <a:blip r:embed="rId2" cstate="print"/>
          <a:srcRect l="10116" t="18927" r="13873" b="10095"/>
          <a:stretch>
            <a:fillRect/>
          </a:stretch>
        </p:blipFill>
        <p:spPr bwMode="auto">
          <a:xfrm>
            <a:off x="323528" y="4725144"/>
            <a:ext cx="2621185" cy="1833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C:\Users\ИДЕАПАД\Desktop\IMG_20200810_080239.jpg"/>
          <p:cNvPicPr/>
          <p:nvPr/>
        </p:nvPicPr>
        <p:blipFill>
          <a:blip r:embed="rId3" cstate="print"/>
          <a:srcRect t="12296" r="9897" b="16010"/>
          <a:stretch>
            <a:fillRect/>
          </a:stretch>
        </p:blipFill>
        <p:spPr bwMode="auto">
          <a:xfrm>
            <a:off x="3196233" y="4725144"/>
            <a:ext cx="2556791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 descr="C:\Users\ИДЕАПАД\Desktop\IMG_20200810_080142.jpg"/>
          <p:cNvPicPr/>
          <p:nvPr/>
        </p:nvPicPr>
        <p:blipFill>
          <a:blip r:embed="rId4" cstate="print"/>
          <a:srcRect l="15318" t="34199" r="19653" b="12121"/>
          <a:stretch>
            <a:fillRect/>
          </a:stretch>
        </p:blipFill>
        <p:spPr bwMode="auto">
          <a:xfrm>
            <a:off x="6004544" y="4725144"/>
            <a:ext cx="2455887" cy="1901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107504" y="147990"/>
            <a:ext cx="9036496" cy="4185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9900" algn="l"/>
              </a:tabLst>
            </a:pPr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 педагогов: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каждому педагогу будет предоставлена возможность для повышения профессионального мастерства;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дальнейшее развитие условий для успешного освоения педагогических технологий (использование новинок педагогической деятельности);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поддержка инновационной деятельности (обобщение опыта, участие в педагогических мероприятиях). </a:t>
            </a:r>
          </a:p>
          <a:p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 Учреждения: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будет налажена система управления качеством образования дошкольников (планирование, контроль, анализ работы);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развитие сотрудничества с другими социальными системами;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азвитие материально-технических условий пребывания детей в учреждении в соответствии с современными требованиями. </a:t>
            </a:r>
          </a:p>
          <a:p>
            <a:pPr>
              <a:buFont typeface="Arial" pitchFamily="34" charset="0"/>
              <a:buChar char="•"/>
            </a:pPr>
            <a:endPara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69900" algn="l"/>
              </a:tabLst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D:\Учебный год 2020-2021\Ко  Дню Матери\Ко  Дню Матери\Новая папка\IMG_20201125_1012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7" y="3789040"/>
            <a:ext cx="4096845" cy="2952328"/>
          </a:xfrm>
          <a:prstGeom prst="rect">
            <a:avLst/>
          </a:prstGeom>
          <a:noFill/>
        </p:spPr>
      </p:pic>
      <p:pic>
        <p:nvPicPr>
          <p:cNvPr id="6147" name="Picture 3" descr="D:\Учебный год 2020-2021\Ко  Дню Матери\Ко  Дню Матери\Новая папка\IMG_20201120_094447.jpg"/>
          <p:cNvPicPr>
            <a:picLocks noChangeAspect="1" noChangeArrowheads="1"/>
          </p:cNvPicPr>
          <p:nvPr/>
        </p:nvPicPr>
        <p:blipFill>
          <a:blip r:embed="rId3" cstate="print"/>
          <a:srcRect t="4371"/>
          <a:stretch>
            <a:fillRect/>
          </a:stretch>
        </p:blipFill>
        <p:spPr bwMode="auto">
          <a:xfrm>
            <a:off x="4636396" y="3789040"/>
            <a:ext cx="4067946" cy="29523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440160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sz="2700" b="1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Паспорт</a:t>
            </a:r>
            <a:r>
              <a:rPr lang="ru-RU" sz="2700" b="1" dirty="0" smtClean="0">
                <a:solidFill>
                  <a:schemeClr val="bg1"/>
                </a:solidFill>
                <a:effectLst/>
              </a:rPr>
              <a:t/>
            </a:r>
            <a:br>
              <a:rPr lang="ru-RU" sz="2700" b="1" dirty="0" smtClean="0">
                <a:solidFill>
                  <a:schemeClr val="bg1"/>
                </a:solidFill>
                <a:effectLst/>
              </a:rPr>
            </a:br>
            <a:r>
              <a:rPr lang="ru-RU" sz="2700" b="1" dirty="0" smtClean="0">
                <a:solidFill>
                  <a:schemeClr val="bg1"/>
                </a:solidFill>
                <a:effectLst/>
              </a:rPr>
              <a:t> </a:t>
            </a:r>
            <a:r>
              <a:rPr lang="ru-RU" sz="2700" b="1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Программы развития МБДОУ детский сад №1с.Городня</a:t>
            </a:r>
            <a:br>
              <a:rPr lang="ru-RU" sz="2700" b="1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на 2021- 2025 г.г.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39551" y="1628800"/>
          <a:ext cx="8126852" cy="4818223"/>
        </p:xfrm>
        <a:graphic>
          <a:graphicData uri="http://schemas.openxmlformats.org/drawingml/2006/table">
            <a:tbl>
              <a:tblPr/>
              <a:tblGrid>
                <a:gridCol w="24570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697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4461">
                <a:tc>
                  <a:txBody>
                    <a:bodyPr/>
                    <a:lstStyle/>
                    <a:p>
                      <a:pPr marL="13970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Наименование</a:t>
                      </a:r>
                      <a:endParaRPr lang="ru-RU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13970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программы</a:t>
                      </a:r>
                      <a:endParaRPr lang="ru-RU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400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Программа развития </a:t>
                      </a: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МБДОУ</a:t>
                      </a:r>
                      <a:r>
                        <a:rPr lang="ru-RU" sz="1600" b="1" baseline="0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 детский сад №1 с.Городня на 2021-2025г.</a:t>
                      </a:r>
                      <a:endParaRPr lang="ru-RU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7063">
                <a:tc>
                  <a:txBody>
                    <a:bodyPr/>
                    <a:lstStyle/>
                    <a:p>
                      <a:pPr marL="139700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Основания для</a:t>
                      </a:r>
                      <a:endParaRPr lang="ru-RU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13970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разработки программы</a:t>
                      </a:r>
                      <a:endParaRPr lang="ru-RU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41300">
                        <a:lnSpc>
                          <a:spcPts val="1315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Определение перспективных направлений развития</a:t>
                      </a:r>
                    </a:p>
                    <a:p>
                      <a:pPr marL="241300">
                        <a:lnSpc>
                          <a:spcPts val="1365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образовательного учреждения</a:t>
                      </a:r>
                      <a:r>
                        <a:rPr lang="ru-RU" sz="1600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.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3030">
                <a:tc>
                  <a:txBody>
                    <a:bodyPr/>
                    <a:lstStyle/>
                    <a:p>
                      <a:pPr marL="139700">
                        <a:lnSpc>
                          <a:spcPts val="133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Авторы – разработчики:</a:t>
                      </a:r>
                      <a:endParaRPr lang="ru-RU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3200">
                        <a:lnSpc>
                          <a:spcPts val="132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Рабочая группа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20046">
                <a:tc>
                  <a:txBody>
                    <a:bodyPr/>
                    <a:lstStyle/>
                    <a:p>
                      <a:pPr marL="139700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Основные исполнители</a:t>
                      </a:r>
                      <a:endParaRPr lang="ru-RU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13970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программы </a:t>
                      </a: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и основных</a:t>
                      </a:r>
                      <a:endParaRPr lang="ru-RU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139700">
                        <a:lnSpc>
                          <a:spcPts val="1365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мероприятий</a:t>
                      </a:r>
                      <a:endParaRPr lang="ru-RU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139700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Программы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41300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Администрация </a:t>
                      </a:r>
                      <a:r>
                        <a:rPr lang="ru-RU" sz="1600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, </a:t>
                      </a: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педагогический коллектив </a:t>
                      </a:r>
                      <a:r>
                        <a:rPr lang="ru-RU" sz="1600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,</a:t>
                      </a:r>
                      <a:endParaRPr lang="ru-RU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279400">
                        <a:lnSpc>
                          <a:spcPts val="1365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родительская общественность</a:t>
                      </a:r>
                    </a:p>
                    <a:p>
                      <a:pPr marL="279400">
                        <a:lnSpc>
                          <a:spcPts val="1365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279400">
                        <a:lnSpc>
                          <a:spcPts val="1365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279400">
                        <a:lnSpc>
                          <a:spcPts val="1365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279400">
                        <a:lnSpc>
                          <a:spcPts val="1365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03623">
                <a:tc>
                  <a:txBody>
                    <a:bodyPr/>
                    <a:lstStyle/>
                    <a:p>
                      <a:pPr marL="88900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Назначение </a:t>
                      </a: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программы</a:t>
                      </a:r>
                    </a:p>
                    <a:p>
                      <a:pPr marL="88900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88900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88900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88900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88900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88900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88900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88900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41300">
                        <a:lnSpc>
                          <a:spcPts val="131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Определение перспективных направлений развития</a:t>
                      </a:r>
                    </a:p>
                    <a:p>
                      <a:pPr marL="241300">
                        <a:lnSpc>
                          <a:spcPts val="1365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образовательного учреждения на основе анализа работы за</a:t>
                      </a:r>
                    </a:p>
                    <a:p>
                      <a:pPr marL="241300">
                        <a:lnSpc>
                          <a:spcPts val="1365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предыдущий период.</a:t>
                      </a:r>
                    </a:p>
                    <a:p>
                      <a:pPr marL="241300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Отражение тенденций изменений, характеристика главных</a:t>
                      </a:r>
                    </a:p>
                    <a:p>
                      <a:pPr marL="241300">
                        <a:lnSpc>
                          <a:spcPts val="1365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направлений обновления организации и содержания </a:t>
                      </a:r>
                      <a:r>
                        <a:rPr lang="ru-RU" sz="1600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образования.</a:t>
                      </a:r>
                      <a:endParaRPr lang="ru-RU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241300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У</a:t>
                      </a:r>
                      <a:r>
                        <a:rPr lang="ru-RU" sz="1600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правление </a:t>
                      </a: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дошкольным учреждением на</a:t>
                      </a:r>
                    </a:p>
                    <a:p>
                      <a:pPr marL="241300">
                        <a:lnSpc>
                          <a:spcPts val="1365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основе </a:t>
                      </a:r>
                      <a:r>
                        <a:rPr lang="ru-RU" sz="1600" dirty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инновационных процессов</a:t>
                      </a:r>
                      <a:r>
                        <a:rPr lang="ru-RU" sz="1600" dirty="0" smtClean="0">
                          <a:solidFill>
                            <a:schemeClr val="bg1"/>
                          </a:solidFill>
                          <a:latin typeface="Times New Roman"/>
                          <a:ea typeface="Times New Roman"/>
                        </a:rPr>
                        <a:t>.</a:t>
                      </a:r>
                    </a:p>
                    <a:p>
                      <a:pPr marL="241300">
                        <a:lnSpc>
                          <a:spcPts val="1365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251520" y="558551"/>
            <a:ext cx="8496944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1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9225" algn="l"/>
              </a:tabLs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Финансовый план реализации Программы развития</a:t>
            </a:r>
          </a:p>
          <a:p>
            <a:pPr marL="0" marR="0" lvl="0" indent="31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9225" algn="l"/>
              </a:tabLst>
            </a:pPr>
            <a:endParaRPr kumimoji="0" lang="ru-RU" sz="2000" b="0" i="0" u="sng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1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92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Основным источником финансирования инновационного развития ДОУ на ближайшие годы останутся бюджетные ассигнования в виде сметного финансирования и дополнительно привлечённые внебюджетные ресурсы и добровольные пожертвования, а также результаты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участия в конкурсах и целевых программах,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проводимых на уровне федерации, региона и муниципалитета.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8" descr="DSC00280"/>
          <p:cNvPicPr>
            <a:picLocks noChangeAspect="1" noChangeArrowheads="1"/>
          </p:cNvPicPr>
          <p:nvPr/>
        </p:nvPicPr>
        <p:blipFill>
          <a:blip r:embed="rId2" cstate="print"/>
          <a:srcRect b="11331"/>
          <a:stretch>
            <a:fillRect/>
          </a:stretch>
        </p:blipFill>
        <p:spPr bwMode="auto">
          <a:xfrm>
            <a:off x="1403648" y="3113096"/>
            <a:ext cx="6192688" cy="37216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66CC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0" y="-305843"/>
            <a:ext cx="9144000" cy="598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72888" tIns="728433" rIns="628452" bIns="50466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79400" algn="l"/>
              </a:tabLst>
            </a:pP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Угрозы и риски реализации Программы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>
                <a:tab pos="2794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конкурентоспособность и привлекательность учреждения в родительском сообществе в связи с высокими показателями качества образования;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>
                <a:tab pos="2794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конкурентоспособность воспитанников и педагогов  в системе конкурсов, олимпиад, конференций и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прочее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>
                <a:tab pos="2794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конкурентоспособность выпускников  в системе общего образования;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>
                <a:tab pos="2794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высокие качество и материально-техническая оснащенность образовательного процесса;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>
                <a:tab pos="279400" algn="l"/>
              </a:tabLst>
            </a:pPr>
            <a:r>
              <a:rPr lang="ru-RU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доровьесбережение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и безопасность воспитанников.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94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Конкурентные преимущества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учреждения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определяются следующими факторами: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>
                <a:tab pos="2794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стабильно высоким качеством образования;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>
                <a:tab pos="2794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наличием опыта инновационной деятельности,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образовательных и организационно-управленческих инноваций;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>
                <a:tab pos="279400" algn="l"/>
              </a:tabLst>
            </a:pPr>
            <a:r>
              <a:rPr lang="ru-RU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опровождение детей специалистами (логопед, психолог);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>
                <a:tab pos="2794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наличием системы повышения квалификации.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94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D:\+852.jpg"/>
          <p:cNvPicPr>
            <a:picLocks noChangeAspect="1" noChangeArrowheads="1"/>
          </p:cNvPicPr>
          <p:nvPr/>
        </p:nvPicPr>
        <p:blipFill>
          <a:blip r:embed="rId2" cstate="print"/>
          <a:srcRect t="16743" b="8859"/>
          <a:stretch>
            <a:fillRect/>
          </a:stretch>
        </p:blipFill>
        <p:spPr bwMode="auto">
          <a:xfrm>
            <a:off x="827584" y="4941168"/>
            <a:ext cx="3024336" cy="1728192"/>
          </a:xfrm>
          <a:prstGeom prst="rect">
            <a:avLst/>
          </a:prstGeom>
          <a:noFill/>
        </p:spPr>
      </p:pic>
      <p:pic>
        <p:nvPicPr>
          <p:cNvPr id="7171" name="Picture 3" descr="D:\Учебный год  2018-201-\дети 2018-2019\IMG_20180914_090833.jpg"/>
          <p:cNvPicPr>
            <a:picLocks noChangeAspect="1" noChangeArrowheads="1"/>
          </p:cNvPicPr>
          <p:nvPr/>
        </p:nvPicPr>
        <p:blipFill>
          <a:blip r:embed="rId3" cstate="print"/>
          <a:srcRect b="16276"/>
          <a:stretch>
            <a:fillRect/>
          </a:stretch>
        </p:blipFill>
        <p:spPr bwMode="auto">
          <a:xfrm>
            <a:off x="5796136" y="4653136"/>
            <a:ext cx="3168352" cy="22048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323528" y="409599"/>
            <a:ext cx="8496944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1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5250" algn="l"/>
              </a:tabLst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Организация руководства и контроля в реализации Программы развития</a:t>
            </a:r>
            <a:endParaRPr kumimoji="0" lang="ru-RU" b="0" i="0" u="sng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1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525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существляется администрацией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учреждения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представителями родительской общественности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>
                <a:tab pos="95250" algn="l"/>
              </a:tabLst>
            </a:pPr>
            <a:r>
              <a:rPr lang="ru-RU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тражение контроля плана мероприятий в годовом плане;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>
                <a:tab pos="95250" algn="l"/>
              </a:tabLst>
            </a:pPr>
            <a:r>
              <a:rPr lang="ru-RU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убликации на официальном сайте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учреждения и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СМИ;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>
                <a:tab pos="95250" algn="l"/>
              </a:tabLst>
            </a:pPr>
            <a:r>
              <a:rPr lang="ru-RU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тчет администрации перед педагогическим советом, родительским собранием, общим собранием работников;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>
                <a:tab pos="95250" algn="l"/>
              </a:tabLst>
            </a:pPr>
            <a:r>
              <a:rPr lang="ru-RU" dirty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частие в муниципальных, региональных семинарах, конференциях;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>
                <a:tab pos="9525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повышение рейтинга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через создание имиджа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учреждения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обеспечивающего гармоничное единство и взаимосвязь между достижением необходимого уровня Государственного образовательного стандарта и сохранением здоровья дошкольников.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1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525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D:\Учебный год  2018-201-\дети 2018-2019\IMG-de0636aa4171bb72a356d1ee571182fe-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861048"/>
            <a:ext cx="3659342" cy="2736304"/>
          </a:xfrm>
          <a:prstGeom prst="rect">
            <a:avLst/>
          </a:prstGeom>
          <a:noFill/>
        </p:spPr>
      </p:pic>
      <p:pic>
        <p:nvPicPr>
          <p:cNvPr id="8195" name="Picture 3" descr="D:\Загрузки D\Screenshot_2019-06-20-20-17-11-186_ru.mail.cloud.png"/>
          <p:cNvPicPr>
            <a:picLocks noChangeAspect="1" noChangeArrowheads="1"/>
          </p:cNvPicPr>
          <p:nvPr/>
        </p:nvPicPr>
        <p:blipFill>
          <a:blip r:embed="rId3" cstate="print"/>
          <a:srcRect t="38450" b="25850"/>
          <a:stretch>
            <a:fillRect/>
          </a:stretch>
        </p:blipFill>
        <p:spPr bwMode="auto">
          <a:xfrm>
            <a:off x="4499992" y="3645024"/>
            <a:ext cx="4176464" cy="29523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332656"/>
            <a:ext cx="7848872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«Маленький ребенок – это великое чудо, это вечная загадка, это хрупкий мост в наше будущее и прошлое одновременно»</a:t>
            </a:r>
          </a:p>
          <a:p>
            <a:pPr algn="ctr"/>
            <a:endParaRPr lang="ru-RU" sz="20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СПАСИБО   ЗА   ВНИМАНИЕ!</a:t>
            </a:r>
            <a:endParaRPr lang="ru-RU" sz="20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D:\Загрузки D\Screenshot_2019-06-20-20-16-20-360_ru.mail.cloud.png"/>
          <p:cNvPicPr>
            <a:picLocks noChangeAspect="1" noChangeArrowheads="1"/>
          </p:cNvPicPr>
          <p:nvPr/>
        </p:nvPicPr>
        <p:blipFill>
          <a:blip r:embed="rId2" cstate="print"/>
          <a:srcRect t="33200" b="34250"/>
          <a:stretch>
            <a:fillRect/>
          </a:stretch>
        </p:blipFill>
        <p:spPr bwMode="auto">
          <a:xfrm>
            <a:off x="755576" y="2333204"/>
            <a:ext cx="7704856" cy="44081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51520" y="1268760"/>
            <a:ext cx="85689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Федеральный закон от 29.12.2012г. № 273-ФЗ «Об образовании в Российской Федерации»;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Указ Президента Российской Федерации «О национальных целях и стратегических задачах развития Российской Федерации  на период до 2024 г.» от 07.05.2018г. №204;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Приказ Министерства образования и науки Российской Федерации от 17.10.2013 №1155 «Об утверждении федерального государственного образовательного стандарта дошкольного образования»;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Приказ Министерства просвещения Российской Федерации от 31.07.2020 г. №373 «Об утверждении Порядка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образования»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Устав  и локальные акты  МБДОУ детского сада №1 с.Городня</a:t>
            </a:r>
            <a:endParaRPr lang="ru-RU" dirty="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59632" y="260648"/>
            <a:ext cx="65527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9700" algn="ctr">
              <a:spcAft>
                <a:spcPts val="0"/>
              </a:spcAft>
            </a:pPr>
            <a:r>
              <a:rPr lang="ru-RU" sz="2800" b="1" dirty="0" smtClean="0">
                <a:solidFill>
                  <a:schemeClr val="bg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Нормативно-правовые</a:t>
            </a:r>
            <a:endParaRPr lang="ru-RU" sz="2800" dirty="0" smtClean="0">
              <a:solidFill>
                <a:schemeClr val="bg2">
                  <a:lumMod val="75000"/>
                </a:schemeClr>
              </a:solidFill>
              <a:latin typeface="Times New Roman"/>
              <a:ea typeface="Times New Roman"/>
              <a:cs typeface="Times New Roman"/>
            </a:endParaRPr>
          </a:p>
          <a:p>
            <a:pPr marL="139700" algn="ctr">
              <a:spcAft>
                <a:spcPts val="0"/>
              </a:spcAft>
            </a:pPr>
            <a:r>
              <a:rPr lang="ru-RU" sz="2800" b="1" dirty="0" smtClean="0">
                <a:solidFill>
                  <a:schemeClr val="bg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основы     разработки       программы</a:t>
            </a:r>
            <a:endParaRPr lang="ru-RU" sz="2800" dirty="0">
              <a:solidFill>
                <a:schemeClr val="bg2">
                  <a:lumMod val="75000"/>
                </a:schemeClr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4098" name="Picture 2" descr="C:\Users\ИДЕАПАД\Desktop\IMG_20210413_074115.jpg"/>
          <p:cNvPicPr>
            <a:picLocks noChangeAspect="1" noChangeArrowheads="1"/>
          </p:cNvPicPr>
          <p:nvPr/>
        </p:nvPicPr>
        <p:blipFill>
          <a:blip r:embed="rId2" cstate="print"/>
          <a:srcRect t="28493"/>
          <a:stretch>
            <a:fillRect/>
          </a:stretch>
        </p:blipFill>
        <p:spPr bwMode="auto">
          <a:xfrm>
            <a:off x="2771800" y="4685080"/>
            <a:ext cx="4104456" cy="21729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60648"/>
            <a:ext cx="9144000" cy="6597352"/>
          </a:xfrm>
        </p:spPr>
        <p:txBody>
          <a:bodyPr>
            <a:normAutofit/>
          </a:bodyPr>
          <a:lstStyle/>
          <a:p>
            <a:pPr marL="139700" algn="ctr">
              <a:lnSpc>
                <a:spcPts val="1330"/>
              </a:lnSpc>
              <a:spcAft>
                <a:spcPts val="0"/>
              </a:spcAft>
            </a:pPr>
            <a:r>
              <a:rPr lang="ru-RU" b="1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Цель программы</a:t>
            </a:r>
            <a:endParaRPr lang="ru-RU" dirty="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476672"/>
            <a:ext cx="8352928" cy="18671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0" algn="just"/>
            <a:r>
              <a:rPr lang="ru-RU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Обновление модели дошкольного образовательного учреждения, направленной на обеспечение доступного качественного  развития, воспитания и образования детей в соответствии с современными требованиями и запросами потребителей услуг.</a:t>
            </a:r>
          </a:p>
          <a:p>
            <a:pPr marL="127000">
              <a:lnSpc>
                <a:spcPts val="1320"/>
              </a:lnSpc>
            </a:pPr>
            <a:endParaRPr lang="ru-RU" dirty="0" smtClean="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  <a:p>
            <a:pPr marL="127000">
              <a:lnSpc>
                <a:spcPts val="1320"/>
              </a:lnSpc>
            </a:pPr>
            <a:endParaRPr lang="ru-RU" dirty="0" smtClean="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  <a:p>
            <a:pPr marL="127000">
              <a:lnSpc>
                <a:spcPts val="1320"/>
              </a:lnSpc>
            </a:pPr>
            <a:endParaRPr lang="ru-RU" dirty="0" smtClean="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  <a:p>
            <a:pPr marL="127000">
              <a:lnSpc>
                <a:spcPts val="1320"/>
              </a:lnSpc>
              <a:spcAft>
                <a:spcPts val="0"/>
              </a:spcAft>
            </a:pPr>
            <a:endParaRPr lang="ru-RU" dirty="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57672" y="1772816"/>
            <a:ext cx="41956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МБДОУ детский сад №1 с.Городн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2204864"/>
            <a:ext cx="3963290" cy="36394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0">
              <a:lnSpc>
                <a:spcPts val="1320"/>
              </a:lnSpc>
              <a:spcAft>
                <a:spcPts val="0"/>
              </a:spcAft>
            </a:pPr>
            <a:endParaRPr lang="ru-RU" b="1" dirty="0" smtClean="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  <a:p>
            <a:pPr marL="127000">
              <a:lnSpc>
                <a:spcPts val="1320"/>
              </a:lnSpc>
              <a:spcAft>
                <a:spcPts val="0"/>
              </a:spcAft>
            </a:pPr>
            <a:endParaRPr lang="ru-RU" b="1" dirty="0" smtClean="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  <a:p>
            <a:pPr marL="127000">
              <a:lnSpc>
                <a:spcPts val="1320"/>
              </a:lnSpc>
              <a:spcAft>
                <a:spcPts val="0"/>
              </a:spcAft>
            </a:pPr>
            <a:r>
              <a:rPr lang="ru-RU" b="1" u="sng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По отношению к детям: </a:t>
            </a:r>
          </a:p>
          <a:p>
            <a:pPr marL="127000" algn="just">
              <a:lnSpc>
                <a:spcPct val="100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ru-RU" u="sng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Обеспечение безопасных условий для сохранения и укрепления здоровья детей</a:t>
            </a:r>
            <a:r>
              <a:rPr lang="ru-RU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, развития творческих способностей, любознательности, удовлетворения индивидуальных возможностей и потребностей; </a:t>
            </a:r>
          </a:p>
          <a:p>
            <a:pPr marL="127000" algn="just">
              <a:lnSpc>
                <a:spcPct val="100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Реализация права каждого ребенка</a:t>
            </a:r>
          </a:p>
          <a:p>
            <a:pPr marL="127000" algn="just">
              <a:lnSpc>
                <a:spcPct val="100000"/>
              </a:lnSpc>
              <a:spcAft>
                <a:spcPts val="0"/>
              </a:spcAft>
            </a:pPr>
            <a:r>
              <a:rPr lang="ru-RU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на развитие, воспитание и образование на основе оказания качественных образовательных  услуг.</a:t>
            </a:r>
            <a:endParaRPr lang="ru-RU" dirty="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86248" y="2348880"/>
            <a:ext cx="45720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0">
              <a:lnSpc>
                <a:spcPct val="100000"/>
              </a:lnSpc>
              <a:spcAft>
                <a:spcPts val="0"/>
              </a:spcAft>
            </a:pPr>
            <a:r>
              <a:rPr lang="ru-RU" b="1" u="sng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По отношению к социуму и родителям :                   О</a:t>
            </a:r>
            <a:r>
              <a:rPr lang="ru-RU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беспечение открытости образовательной деятельности  МБДОУ детский сад №1 с.Городня .</a:t>
            </a:r>
          </a:p>
          <a:p>
            <a:pPr marL="127000">
              <a:lnSpc>
                <a:spcPct val="100000"/>
              </a:lnSpc>
              <a:spcAft>
                <a:spcPts val="0"/>
              </a:spcAft>
            </a:pPr>
            <a:r>
              <a:rPr lang="ru-RU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Обеспечение тесного сотрудничества с семьей.</a:t>
            </a:r>
          </a:p>
          <a:p>
            <a:pPr marL="127000">
              <a:lnSpc>
                <a:spcPct val="100000"/>
              </a:lnSpc>
              <a:spcAft>
                <a:spcPts val="0"/>
              </a:spcAft>
            </a:pPr>
            <a:endParaRPr lang="ru-RU" dirty="0" smtClean="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  <a:p>
            <a:pPr marL="127000">
              <a:lnSpc>
                <a:spcPct val="100000"/>
              </a:lnSpc>
              <a:spcAft>
                <a:spcPts val="0"/>
              </a:spcAft>
            </a:pP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644008" y="4005064"/>
            <a:ext cx="42119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0" algn="ctr">
              <a:lnSpc>
                <a:spcPct val="100000"/>
              </a:lnSpc>
              <a:spcAft>
                <a:spcPts val="0"/>
              </a:spcAft>
            </a:pPr>
            <a:r>
              <a:rPr lang="ru-RU" b="1" u="sng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По отношению к коллективу МБДОУ:</a:t>
            </a:r>
            <a:r>
              <a:rPr lang="ru-RU" b="1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 </a:t>
            </a:r>
          </a:p>
          <a:p>
            <a:pPr marL="127000" algn="just">
              <a:lnSpc>
                <a:spcPct val="100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 создание условий для профессионального, творческого и личностного роста сотрудников,</a:t>
            </a:r>
          </a:p>
          <a:p>
            <a:pPr marL="127000" algn="just">
              <a:lnSpc>
                <a:spcPct val="100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 обеспечение комфортного  психологического     климата.</a:t>
            </a:r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3419872" y="2204864"/>
            <a:ext cx="360040" cy="57606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4283968" y="2204864"/>
            <a:ext cx="432048" cy="57606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3995936" y="2204864"/>
            <a:ext cx="792088" cy="230425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3528" y="1124744"/>
            <a:ext cx="853475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9700" algn="just">
              <a:lnSpc>
                <a:spcPct val="100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Модернизация системы управления дошкольным образовательным учреждением в условиях его деятельности в  режиме развития.</a:t>
            </a:r>
          </a:p>
          <a:p>
            <a:pPr marL="139700">
              <a:lnSpc>
                <a:spcPct val="100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Совершенствование системы </a:t>
            </a:r>
            <a:r>
              <a:rPr lang="ru-RU" sz="2000" dirty="0" err="1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здоровьесберегающей</a:t>
            </a:r>
            <a:r>
              <a:rPr lang="ru-RU" sz="2000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  деятельности учреждения с учетом индивидуальных особенностей дошкольников, в том числе и с детьми, имеющими особые образовательные потребности .  </a:t>
            </a:r>
          </a:p>
          <a:p>
            <a:pPr marL="139700">
              <a:lnSpc>
                <a:spcPct val="100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 Обеспечение эффективного и  результативного  роста профессиональной компетентности коллектива  учреждения.</a:t>
            </a:r>
          </a:p>
          <a:p>
            <a:pPr marL="76200" algn="just">
              <a:lnSpc>
                <a:spcPct val="100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Совершенствование развивающей предметно-пространственной среды и материально-технической базы в соответствии с требованиями стандарта.</a:t>
            </a:r>
          </a:p>
          <a:p>
            <a:pPr marL="76200" algn="just">
              <a:lnSpc>
                <a:spcPct val="100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Повышение эффективности взаимодействия педагогического коллектива детского сада и родителей.</a:t>
            </a:r>
          </a:p>
          <a:p>
            <a:pPr marL="76200" algn="just">
              <a:lnSpc>
                <a:spcPct val="100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Совершенствование системы взаимодействия с социальными партнёрами.</a:t>
            </a:r>
          </a:p>
          <a:p>
            <a:pPr marL="76200" algn="just">
              <a:lnSpc>
                <a:spcPct val="100000"/>
              </a:lnSpc>
              <a:spcAft>
                <a:spcPts val="0"/>
              </a:spcAft>
            </a:pPr>
            <a:endParaRPr lang="ru-RU" sz="2000" dirty="0" smtClean="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35696" y="404664"/>
            <a:ext cx="5832648" cy="259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9700" algn="ctr">
              <a:lnSpc>
                <a:spcPts val="132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Основные задачи</a:t>
            </a:r>
            <a:r>
              <a:rPr lang="ru-RU" sz="2800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    </a:t>
            </a:r>
            <a:r>
              <a:rPr lang="ru-RU" sz="2800" b="1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программы:</a:t>
            </a:r>
            <a:endParaRPr lang="ru-RU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3528" y="476672"/>
            <a:ext cx="8496944" cy="5881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0">
              <a:spcAft>
                <a:spcPts val="0"/>
              </a:spcAft>
            </a:pPr>
            <a:r>
              <a:rPr lang="ru-RU" sz="1600" b="1" u="sng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    В  системе управления: </a:t>
            </a:r>
            <a:r>
              <a:rPr lang="ru-RU" sz="1600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совершенствование системы управления, ориентированной на качество предоставляемых образовательных услуг, позволяющей быть открытым, конкурентоспособным  дошкольным учреждением.</a:t>
            </a:r>
            <a:r>
              <a:rPr lang="ru-RU" sz="1600" b="1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   </a:t>
            </a:r>
          </a:p>
          <a:p>
            <a:pPr marL="127000">
              <a:spcAft>
                <a:spcPts val="0"/>
              </a:spcAft>
            </a:pPr>
            <a:r>
              <a:rPr lang="ru-RU" sz="1600" b="1" u="sng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   В  системе образовательной деятельности</a:t>
            </a:r>
            <a:r>
              <a:rPr lang="ru-RU" sz="1600" b="1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: </a:t>
            </a:r>
            <a:r>
              <a:rPr lang="ru-RU" sz="1600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внедрение новых технологий и методик развития способностей детей, </a:t>
            </a:r>
            <a:r>
              <a:rPr lang="ru-RU" sz="1600" dirty="0" err="1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здоровьесберегающих</a:t>
            </a:r>
            <a:r>
              <a:rPr lang="ru-RU" sz="1600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 технологий, технологий сотрудничества  для обеспечения образовательных результатов; технологий  социализации воспитанников с особыми образовательными  потребностями.</a:t>
            </a:r>
          </a:p>
          <a:p>
            <a:pPr marL="127000">
              <a:spcAft>
                <a:spcPts val="0"/>
              </a:spcAft>
            </a:pPr>
            <a:r>
              <a:rPr lang="ru-RU" sz="1600" b="1" u="sng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    В    системе работы с педагогами</a:t>
            </a:r>
            <a:r>
              <a:rPr lang="ru-RU" sz="1600" b="1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: </a:t>
            </a:r>
            <a:r>
              <a:rPr lang="ru-RU" sz="1600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повышение уровня информационной , профессиональной компетентности педагогов ; повышение уровня самообразования  и  эффективного взаимодействия с родителями  обучающихся; положительная динамика в осуществлении </a:t>
            </a:r>
            <a:r>
              <a:rPr lang="ru-RU" sz="1600" dirty="0" err="1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здоровьесберегающей</a:t>
            </a:r>
            <a:r>
              <a:rPr lang="ru-RU" sz="1600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 и коррекционно-развивающей деятельности в работе с детьми; повышение эффективности использования ИКТ, игровых и проектных образовательных технологий; обобщение и представление опыта детского сада на различных уровнях.</a:t>
            </a:r>
          </a:p>
          <a:p>
            <a:pPr marL="127000">
              <a:spcAft>
                <a:spcPts val="0"/>
              </a:spcAft>
            </a:pPr>
            <a:r>
              <a:rPr lang="ru-RU" sz="1600" b="1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     </a:t>
            </a:r>
            <a:r>
              <a:rPr lang="ru-RU" sz="1600" b="1" u="sng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В    системе ресурсного обеспечения</a:t>
            </a:r>
            <a:r>
              <a:rPr lang="ru-RU" sz="1600" b="1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: </a:t>
            </a:r>
            <a:r>
              <a:rPr lang="ru-RU" sz="1600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оснащение материально-технической базы; организация развивающей </a:t>
            </a:r>
            <a:r>
              <a:rPr lang="ru-RU" sz="1600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предметно-</a:t>
            </a:r>
            <a:r>
              <a:rPr lang="ru-RU" sz="1600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пр</a:t>
            </a:r>
            <a:r>
              <a:rPr lang="ru-RU" sz="1600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остранственной </a:t>
            </a:r>
            <a:r>
              <a:rPr lang="ru-RU" sz="1600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среды   в соответствии с ФГОС ДО; привлечение дополнительных финансовых средств за счет внебюджетных средств и  добровольных пожертвований  ;  создание условий для безопасной жизнедеятельности детей и </a:t>
            </a:r>
            <a:r>
              <a:rPr lang="ru-RU" sz="1600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сотрудников</a:t>
            </a:r>
            <a:endParaRPr lang="ru-RU" sz="1600" dirty="0" smtClean="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  <a:p>
            <a:pPr marL="127000">
              <a:spcAft>
                <a:spcPts val="0"/>
              </a:spcAft>
            </a:pPr>
            <a:r>
              <a:rPr lang="ru-RU" sz="1600" b="1" u="sng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     В  </a:t>
            </a:r>
            <a:r>
              <a:rPr lang="ru-RU" sz="1600" b="1" u="sng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системе </a:t>
            </a:r>
            <a:r>
              <a:rPr lang="ru-RU" sz="1600" b="1" u="sng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взаимодействия  с социальными</a:t>
            </a:r>
            <a:r>
              <a:rPr lang="ru-RU" sz="1600" u="sng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b="1" u="sng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партнерами</a:t>
            </a:r>
            <a:r>
              <a:rPr lang="ru-RU" sz="1600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: </a:t>
            </a:r>
          </a:p>
          <a:p>
            <a:pPr marL="127000">
              <a:spcAft>
                <a:spcPts val="0"/>
              </a:spcAft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 расширение системы социального партнерства;</a:t>
            </a:r>
          </a:p>
          <a:p>
            <a:pPr marL="127000">
              <a:spcAft>
                <a:spcPts val="0"/>
              </a:spcAft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готовность родителей к участию  в управлении качеством образования детей через общественно - государственные формы  управления.</a:t>
            </a:r>
            <a:endParaRPr lang="ru-RU" sz="1600" dirty="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15616" y="188640"/>
            <a:ext cx="7416824" cy="2895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9700">
              <a:lnSpc>
                <a:spcPts val="133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Ожидаемые результаты  реализации   программы</a:t>
            </a:r>
            <a:endParaRPr lang="ru-RU" sz="2400" dirty="0">
              <a:solidFill>
                <a:schemeClr val="bg2">
                  <a:lumMod val="75000"/>
                </a:schemeClr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0" y="-243408"/>
            <a:ext cx="86067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6200">
              <a:spcAft>
                <a:spcPts val="0"/>
              </a:spcAft>
            </a:pPr>
            <a:endParaRPr lang="ru-RU" b="1" dirty="0" smtClean="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  <a:p>
            <a:pPr marL="76200">
              <a:spcAft>
                <a:spcPts val="0"/>
              </a:spcAft>
            </a:pPr>
            <a:endParaRPr lang="ru-RU" b="1" dirty="0" smtClean="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  <a:p>
            <a:pPr marL="76200">
              <a:spcAft>
                <a:spcPts val="0"/>
              </a:spcAft>
            </a:pPr>
            <a:endParaRPr lang="ru-RU" dirty="0" smtClean="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  <a:p>
            <a:pPr marL="127000">
              <a:spcAft>
                <a:spcPts val="0"/>
              </a:spcAft>
              <a:buFont typeface="Wingdings" pitchFamily="2" charset="2"/>
              <a:buChar char="Ø"/>
            </a:pPr>
            <a:r>
              <a:rPr lang="ru-RU" b="1" u="sng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Нормативно-правовое</a:t>
            </a:r>
            <a:r>
              <a:rPr lang="ru-RU" u="sng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: </a:t>
            </a:r>
            <a:r>
              <a:rPr lang="ru-RU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формирование пакета локальных актов,   регламентирующих деятельность учреждения по выполнению программы.</a:t>
            </a:r>
          </a:p>
          <a:p>
            <a:pPr marL="127000">
              <a:spcAft>
                <a:spcPts val="0"/>
              </a:spcAft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u="sng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Информационное</a:t>
            </a:r>
            <a:r>
              <a:rPr lang="ru-RU" u="sng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:</a:t>
            </a:r>
            <a:r>
              <a:rPr lang="ru-RU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 создание и реализация системы информирования о ходе выполнения программы.</a:t>
            </a:r>
          </a:p>
          <a:p>
            <a:pPr marL="127000">
              <a:spcAft>
                <a:spcPts val="0"/>
              </a:spcAft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u="sng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Мотивационное</a:t>
            </a:r>
            <a:r>
              <a:rPr lang="ru-RU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: реализация системы мотивации участников образовательного процесса к выполнению программы.</a:t>
            </a:r>
          </a:p>
          <a:p>
            <a:pPr marL="127000">
              <a:spcAft>
                <a:spcPts val="0"/>
              </a:spcAft>
              <a:buFont typeface="Wingdings" pitchFamily="2" charset="2"/>
              <a:buChar char="Ø"/>
            </a:pPr>
            <a:r>
              <a:rPr lang="ru-RU" b="1" u="sng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Кадровое:</a:t>
            </a:r>
            <a:r>
              <a:rPr lang="ru-RU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 развитие организационной структуры учреждения согласно  задачам программы.</a:t>
            </a:r>
          </a:p>
          <a:p>
            <a:pPr marL="76200" algn="just">
              <a:spcAft>
                <a:spcPts val="0"/>
              </a:spcAft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  </a:t>
            </a:r>
            <a:r>
              <a:rPr lang="ru-RU" b="1" u="sng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Материально-техническое</a:t>
            </a:r>
            <a:r>
              <a:rPr lang="ru-RU" b="1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: </a:t>
            </a:r>
            <a:r>
              <a:rPr lang="ru-RU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обновление методического, </a:t>
            </a:r>
            <a:r>
              <a:rPr lang="ru-RU" dirty="0" err="1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психолого</a:t>
            </a:r>
            <a:r>
              <a:rPr lang="ru-RU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- педагогического,    технологического    сопровождения   программы.</a:t>
            </a:r>
          </a:p>
          <a:p>
            <a:pPr marL="76200" algn="just">
              <a:spcAft>
                <a:spcPts val="0"/>
              </a:spcAft>
              <a:buFont typeface="Wingdings" pitchFamily="2" charset="2"/>
              <a:buChar char="Ø"/>
            </a:pPr>
            <a:r>
              <a:rPr lang="ru-RU" b="1" u="sng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Финансовое:</a:t>
            </a:r>
            <a:r>
              <a:rPr lang="ru-RU" b="1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развитие  экономических механизмов.</a:t>
            </a:r>
            <a:endParaRPr lang="ru-RU" dirty="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59632" y="188640"/>
            <a:ext cx="6624736" cy="259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9700" algn="just">
              <a:lnSpc>
                <a:spcPts val="133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Ресурсное обеспечение</a:t>
            </a:r>
            <a:r>
              <a:rPr lang="ru-RU" sz="240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 </a:t>
            </a: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программы</a:t>
            </a:r>
            <a:endParaRPr lang="ru-RU" sz="2400" dirty="0">
              <a:solidFill>
                <a:srgbClr val="00206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3717032"/>
            <a:ext cx="7992888" cy="925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9700">
              <a:lnSpc>
                <a:spcPts val="1325"/>
              </a:lnSpc>
            </a:pPr>
            <a:endParaRPr lang="ru-RU" b="1" dirty="0" smtClean="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  <a:p>
            <a:pPr marL="139700">
              <a:lnSpc>
                <a:spcPts val="1325"/>
              </a:lnSpc>
            </a:pPr>
            <a:endParaRPr lang="ru-RU" b="1" dirty="0" smtClean="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  <a:p>
            <a:pPr marL="139700">
              <a:lnSpc>
                <a:spcPts val="1325"/>
              </a:lnSpc>
            </a:pPr>
            <a:endParaRPr lang="ru-RU" b="1" dirty="0" smtClean="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  <a:p>
            <a:pPr marL="139700">
              <a:lnSpc>
                <a:spcPts val="1325"/>
              </a:lnSpc>
            </a:pPr>
            <a:r>
              <a:rPr lang="ru-RU" b="1" u="sng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Сроки     действия</a:t>
            </a:r>
            <a:r>
              <a:rPr lang="ru-RU" u="sng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      </a:t>
            </a:r>
            <a:r>
              <a:rPr lang="ru-RU" b="1" u="sng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программы </a:t>
            </a:r>
            <a:r>
              <a:rPr lang="ru-RU" b="1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: </a:t>
            </a:r>
            <a:r>
              <a:rPr lang="ru-RU" b="1" u="sng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01.01.2021 г. – 31.12.2025 г.</a:t>
            </a:r>
          </a:p>
          <a:p>
            <a:pPr marL="139700">
              <a:lnSpc>
                <a:spcPts val="1325"/>
              </a:lnSpc>
              <a:spcAft>
                <a:spcPts val="0"/>
              </a:spcAft>
            </a:pPr>
            <a:endParaRPr lang="ru-RU" dirty="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1560" y="4077072"/>
            <a:ext cx="4572000" cy="1426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9700">
              <a:lnSpc>
                <a:spcPts val="1310"/>
              </a:lnSpc>
            </a:pPr>
            <a:endParaRPr lang="ru-RU" b="1" dirty="0" smtClean="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  <a:p>
            <a:pPr marL="139700">
              <a:lnSpc>
                <a:spcPts val="1310"/>
              </a:lnSpc>
            </a:pPr>
            <a:endParaRPr lang="ru-RU" b="1" dirty="0" smtClean="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  <a:p>
            <a:pPr marL="139700">
              <a:lnSpc>
                <a:spcPts val="1310"/>
              </a:lnSpc>
            </a:pPr>
            <a:endParaRPr lang="ru-RU" b="1" dirty="0" smtClean="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  <a:p>
            <a:pPr marL="139700">
              <a:lnSpc>
                <a:spcPts val="1310"/>
              </a:lnSpc>
            </a:pPr>
            <a:r>
              <a:rPr lang="ru-RU" b="1" u="sng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Этапы реализации</a:t>
            </a:r>
            <a:r>
              <a:rPr lang="ru-RU" u="sng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   </a:t>
            </a:r>
            <a:r>
              <a:rPr lang="ru-RU" b="1" u="sng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программы</a:t>
            </a:r>
          </a:p>
          <a:p>
            <a:pPr marL="139700">
              <a:lnSpc>
                <a:spcPts val="1310"/>
              </a:lnSpc>
            </a:pPr>
            <a:endParaRPr lang="ru-RU" b="1" dirty="0" smtClean="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  <a:p>
            <a:pPr marL="139700">
              <a:lnSpc>
                <a:spcPts val="1310"/>
              </a:lnSpc>
            </a:pPr>
            <a:r>
              <a:rPr lang="ru-RU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   I этап – 01.01.2021 – 31.12.2021 гг.</a:t>
            </a:r>
          </a:p>
          <a:p>
            <a:pPr marL="139700">
              <a:lnSpc>
                <a:spcPts val="1310"/>
              </a:lnSpc>
            </a:pPr>
            <a:endParaRPr lang="ru-RU" dirty="0" smtClean="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  <a:p>
            <a:pPr marL="139700">
              <a:lnSpc>
                <a:spcPts val="1310"/>
              </a:lnSpc>
              <a:spcAft>
                <a:spcPts val="0"/>
              </a:spcAft>
            </a:pPr>
            <a:endParaRPr lang="ru-RU" dirty="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55576" y="4725144"/>
            <a:ext cx="3768404" cy="8197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0">
              <a:lnSpc>
                <a:spcPts val="1365"/>
              </a:lnSpc>
              <a:spcAft>
                <a:spcPts val="0"/>
              </a:spcAft>
            </a:pPr>
            <a:endParaRPr lang="ru-RU" dirty="0" smtClean="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  <a:p>
            <a:pPr marL="127000">
              <a:lnSpc>
                <a:spcPts val="1365"/>
              </a:lnSpc>
              <a:spcAft>
                <a:spcPts val="0"/>
              </a:spcAft>
            </a:pPr>
            <a:endParaRPr lang="ru-RU" dirty="0" smtClean="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  <a:p>
            <a:pPr marL="127000">
              <a:lnSpc>
                <a:spcPts val="1365"/>
              </a:lnSpc>
              <a:spcAft>
                <a:spcPts val="0"/>
              </a:spcAft>
            </a:pPr>
            <a:endParaRPr lang="ru-RU" dirty="0" smtClean="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  <a:p>
            <a:pPr marL="127000">
              <a:lnSpc>
                <a:spcPts val="1365"/>
              </a:lnSpc>
              <a:spcAft>
                <a:spcPts val="0"/>
              </a:spcAft>
            </a:pPr>
            <a:r>
              <a:rPr lang="ru-RU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II этап – 01.01.2022 – 31.12.2024 гг.</a:t>
            </a:r>
            <a:endParaRPr lang="ru-RU" dirty="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3568" y="5085184"/>
            <a:ext cx="3845348" cy="7716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0">
              <a:lnSpc>
                <a:spcPts val="1340"/>
              </a:lnSpc>
              <a:spcAft>
                <a:spcPts val="0"/>
              </a:spcAft>
            </a:pPr>
            <a:endParaRPr lang="ru-RU" dirty="0" smtClean="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  <a:p>
            <a:pPr marL="127000">
              <a:lnSpc>
                <a:spcPts val="1340"/>
              </a:lnSpc>
              <a:spcAft>
                <a:spcPts val="0"/>
              </a:spcAft>
            </a:pPr>
            <a:endParaRPr lang="ru-RU" dirty="0" smtClean="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  <a:p>
            <a:pPr marL="127000">
              <a:lnSpc>
                <a:spcPts val="1340"/>
              </a:lnSpc>
              <a:spcAft>
                <a:spcPts val="0"/>
              </a:spcAft>
            </a:pPr>
            <a:endParaRPr lang="ru-RU" dirty="0" smtClean="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  <a:p>
            <a:pPr marL="127000">
              <a:lnSpc>
                <a:spcPts val="1340"/>
              </a:lnSpc>
              <a:spcAft>
                <a:spcPts val="0"/>
              </a:spcAft>
            </a:pPr>
            <a:r>
              <a:rPr lang="ru-RU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III этап – 01.01.2025 – 31.12.2025 гг.</a:t>
            </a:r>
            <a:endParaRPr lang="ru-RU" dirty="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86116" y="404664"/>
            <a:ext cx="51435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ВИЗИТНАЯ КАРТОЧКА                                                            МБДОУ детского сада №1 с.Городня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MG_145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14290"/>
            <a:ext cx="3071802" cy="2428892"/>
          </a:xfrm>
          <a:prstGeom prst="rect">
            <a:avLst/>
          </a:prstGeom>
          <a:ln w="38100" cap="sq">
            <a:solidFill>
              <a:srgbClr val="0000CC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Скругленный прямоугольник 7"/>
          <p:cNvSpPr/>
          <p:nvPr/>
        </p:nvSpPr>
        <p:spPr>
          <a:xfrm>
            <a:off x="395536" y="2857496"/>
            <a:ext cx="2304256" cy="37147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ru-RU" sz="1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ПЕДАГОГИЧЕСКИЕ КАДРЫ</a:t>
            </a:r>
            <a:r>
              <a:rPr lang="ru-RU" alt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altLang="ru-RU" sz="1400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ОБРАЗОВАНИЕ</a:t>
            </a:r>
            <a:r>
              <a:rPr lang="ru-RU" altLang="ru-RU" sz="14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alt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ВЫСШЕЕ               – 1</a:t>
            </a:r>
          </a:p>
          <a:p>
            <a:r>
              <a:rPr lang="ru-RU" alt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СРЕДНЕЕ.СПЕЦ.  – 6</a:t>
            </a:r>
          </a:p>
          <a:p>
            <a:r>
              <a:rPr lang="ru-RU" altLang="ru-RU" sz="1400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АТТЕСТАЦИЯ</a:t>
            </a:r>
            <a:endParaRPr lang="ru-RU" altLang="ru-RU" sz="14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ПЕРВАЯ                   – 2</a:t>
            </a:r>
          </a:p>
          <a:p>
            <a:r>
              <a:rPr lang="ru-RU" alt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СЗД                            - 3</a:t>
            </a:r>
          </a:p>
          <a:p>
            <a:r>
              <a:rPr lang="ru-RU" alt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СТАЖ ДО 2 Л           - 2</a:t>
            </a:r>
          </a:p>
          <a:p>
            <a:r>
              <a:rPr lang="ru-RU" altLang="ru-RU" sz="1400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СПЕЦИАЛИСТЫ</a:t>
            </a:r>
            <a:r>
              <a:rPr lang="ru-RU" alt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ru-RU" alt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МУЗЫКАЛЬНЫЙ РУКОВОДИТЕЛЬ</a:t>
            </a:r>
          </a:p>
          <a:p>
            <a:r>
              <a:rPr lang="ru-RU" altLang="ru-RU" sz="1400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Средний возраст педагогов-                  41г</a:t>
            </a:r>
            <a:endParaRPr lang="ru-RU" altLang="ru-RU" sz="1400" u="sng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143240" y="1285860"/>
            <a:ext cx="2786082" cy="52864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ВНЕШНИЕ СВЯЗИ</a:t>
            </a:r>
          </a:p>
          <a:p>
            <a:pPr algn="ctr"/>
            <a:endParaRPr lang="ru-RU" sz="1400" b="1" u="sng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•"/>
            </a:pPr>
            <a:r>
              <a:rPr lang="ru-RU" alt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МБОУ  СОШ с.Городня;</a:t>
            </a:r>
          </a:p>
          <a:p>
            <a:pPr>
              <a:buFontTx/>
              <a:buChar char="•"/>
            </a:pPr>
            <a:r>
              <a:rPr lang="ru-RU" alt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ЧОУ «Городенская православная гимназия»;</a:t>
            </a:r>
          </a:p>
          <a:p>
            <a:pPr>
              <a:buFontTx/>
              <a:buChar char="•"/>
            </a:pPr>
            <a:r>
              <a:rPr lang="ru-RU" alt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МКУК «Городенский сельский ЦК и Д»;</a:t>
            </a:r>
          </a:p>
          <a:p>
            <a:pPr>
              <a:buFontTx/>
              <a:buChar char="•"/>
            </a:pPr>
            <a:r>
              <a:rPr lang="ru-RU" alt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МКУ «Городенская СЦБС»;</a:t>
            </a:r>
          </a:p>
          <a:p>
            <a:pPr algn="just">
              <a:buFontTx/>
              <a:buChar char="•"/>
            </a:pPr>
            <a:r>
              <a:rPr lang="ru-RU" alt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Учреждения дополнительного  образования в ЦК и Д                 (борьба, лепка, хоровая и танцевальная студии);                     </a:t>
            </a:r>
          </a:p>
          <a:p>
            <a:pPr algn="just">
              <a:buFontTx/>
              <a:buChar char="•"/>
            </a:pPr>
            <a:r>
              <a:rPr lang="ru-RU" alt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Администрация Городенского сельского поселения.</a:t>
            </a:r>
          </a:p>
          <a:p>
            <a:pPr algn="just">
              <a:buFontTx/>
              <a:buChar char="•"/>
            </a:pPr>
            <a:r>
              <a:rPr lang="ru-RU" alt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Городенская амбулатория КЦРБ.</a:t>
            </a:r>
          </a:p>
          <a:p>
            <a:pPr algn="just"/>
            <a:endParaRPr lang="ru-RU" alt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•"/>
            </a:pPr>
            <a:endParaRPr lang="ru-RU" altLang="ru-RU" sz="1100" dirty="0" smtClean="0"/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215074" y="1285860"/>
            <a:ext cx="2500330" cy="45005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</a:pPr>
            <a:r>
              <a:rPr lang="ru-RU" altLang="ru-RU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ГРУППЫ</a:t>
            </a:r>
          </a:p>
          <a:p>
            <a:pPr algn="ctr">
              <a:spcBef>
                <a:spcPct val="50000"/>
              </a:spcBef>
            </a:pPr>
            <a:r>
              <a:rPr lang="ru-RU" altLang="ru-RU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Количество групп- 3,  общее кол-во детей- 74</a:t>
            </a:r>
          </a:p>
          <a:p>
            <a:pPr marL="120650" indent="-120650"/>
            <a:r>
              <a:rPr lang="ru-RU" altLang="ru-RU" sz="1600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ГРУППА  №1                  первая младшая :</a:t>
            </a:r>
            <a:endParaRPr lang="ru-RU" alt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0650" indent="-120650"/>
            <a:r>
              <a:rPr lang="ru-RU" alt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«Цыплята»  - 20 </a:t>
            </a:r>
          </a:p>
          <a:p>
            <a:pPr marL="120650" indent="-120650"/>
            <a:endParaRPr lang="ru-RU" alt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0650" indent="-120650"/>
            <a:r>
              <a:rPr lang="ru-RU" altLang="ru-RU" sz="1600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ГРУППА №2                              средняя </a:t>
            </a:r>
            <a:endPara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0650" indent="-120650"/>
            <a:r>
              <a:rPr lang="ru-RU" alt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«Капельки» - 24 </a:t>
            </a:r>
          </a:p>
          <a:p>
            <a:pPr marL="120650" indent="-120650"/>
            <a:endParaRPr lang="en-US" alt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0650" indent="-120650"/>
            <a:r>
              <a:rPr lang="ru-RU" altLang="ru-RU" sz="1600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ГРУППА №3  подготовительная</a:t>
            </a:r>
            <a:endParaRPr lang="ru-RU" alt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0650" indent="-120650"/>
            <a:r>
              <a:rPr lang="ru-RU" alt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«Непоседы» - 30</a:t>
            </a:r>
          </a:p>
          <a:p>
            <a:pPr algn="ctr">
              <a:spcBef>
                <a:spcPct val="50000"/>
              </a:spcBef>
            </a:pPr>
            <a:endParaRPr lang="en-US" altLang="ru-RU" sz="1600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одним вырезанным углом 5"/>
          <p:cNvSpPr/>
          <p:nvPr/>
        </p:nvSpPr>
        <p:spPr>
          <a:xfrm>
            <a:off x="251520" y="980728"/>
            <a:ext cx="2340768" cy="1512168"/>
          </a:xfrm>
          <a:prstGeom prst="snip1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  <a:defRPr/>
            </a:pPr>
            <a:r>
              <a:rPr lang="ru-RU" sz="20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Основная образовательная программа</a:t>
            </a:r>
            <a:endParaRPr lang="en-US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2555776" y="1484784"/>
            <a:ext cx="1008112" cy="504056"/>
          </a:xfrm>
          <a:prstGeom prst="rightArrow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563888" y="836712"/>
            <a:ext cx="5328592" cy="288032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779912" y="857232"/>
            <a:ext cx="5006930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71596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разработана на основе примерной основной  образовательной программы с учетом примерной комплексной общеобразовательной программы «Из детства в отрочество» под редакцией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Т.Н.Дороновой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.;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пределяет цель, задачи, планируемые результаты, содержание и организацию образовательного процесса  на ступени дошкольного образования.</a:t>
            </a:r>
          </a:p>
          <a:p>
            <a:pPr marL="0" marR="0" lvl="0" indent="7159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7159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3528" y="260648"/>
            <a:ext cx="6624736" cy="504056"/>
          </a:xfrm>
          <a:prstGeom prst="rect">
            <a:avLst/>
          </a:prstGeom>
        </p:spPr>
        <p:txBody>
          <a:bodyPr wrap="none">
            <a:prstTxWarp prst="textPlain">
              <a:avLst/>
            </a:prstTxWarp>
            <a:spAutoFit/>
          </a:bodyPr>
          <a:lstStyle/>
          <a:p>
            <a:r>
              <a:rPr lang="ru-RU" alt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Организация деятельности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с одним вырезанным углом 12"/>
          <p:cNvSpPr/>
          <p:nvPr/>
        </p:nvSpPr>
        <p:spPr>
          <a:xfrm>
            <a:off x="251520" y="4365104"/>
            <a:ext cx="2605968" cy="1440160"/>
          </a:xfrm>
          <a:prstGeom prst="snip1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Дополнительная общеобразовательная общеразвивающая программа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2627784" y="4941168"/>
            <a:ext cx="864096" cy="504056"/>
          </a:xfrm>
          <a:prstGeom prst="rightArrow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635896" y="3861048"/>
            <a:ext cx="5184576" cy="2592288"/>
          </a:xfrm>
          <a:prstGeom prst="round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707904" y="3929066"/>
            <a:ext cx="5078938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программа социально-педагогической направленности «Основы безопасности детей дошкольного возраста» ориентирована на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то, чтобы дать детям дошкольного возраста необходимые знания об общепринятых человеком нормах поведения, сформировать основы экологической культуры, ценности здорового образа жизни, помочь овладеть элементарными навыками поведения дома, на улице, в транспорте. Программа имеет социально-личностное направление. 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1187</TotalTime>
  <Words>1690</Words>
  <Application>Microsoft Office PowerPoint</Application>
  <PresentationFormat>Экран (4:3)</PresentationFormat>
  <Paragraphs>246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2" baseType="lpstr">
      <vt:lpstr>Arial</vt:lpstr>
      <vt:lpstr>Century Gothic</vt:lpstr>
      <vt:lpstr>Courier New</vt:lpstr>
      <vt:lpstr>Symbol</vt:lpstr>
      <vt:lpstr>Times New Roman</vt:lpstr>
      <vt:lpstr>Verdana</vt:lpstr>
      <vt:lpstr>Wingdings</vt:lpstr>
      <vt:lpstr>Wingdings 2</vt:lpstr>
      <vt:lpstr>Яркая</vt:lpstr>
      <vt:lpstr>ПРОГРАММА РАЗВИТИЯ Муниципального бюджетного дошкольного образовательного учреждения детского сада №1  с.Городня  2021 – 2025 г.</vt:lpstr>
      <vt:lpstr>Паспорт  Программы развития МБДОУ детский сад №1с.Городня на 2021- 2025 г.г.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Формы самоуправления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ПРОГРАММА РАЗВИТИЯ Муниципального бюджетного дошкольного образовательного учреждения детского сада №1  с.Городня  2021 – 2025 г.</dc:title>
  <dc:creator>ИДЕАПАД</dc:creator>
  <cp:lastModifiedBy>Компьютер</cp:lastModifiedBy>
  <cp:revision>179</cp:revision>
  <dcterms:created xsi:type="dcterms:W3CDTF">2021-03-04T13:27:22Z</dcterms:created>
  <dcterms:modified xsi:type="dcterms:W3CDTF">2021-04-17T13:10:00Z</dcterms:modified>
</cp:coreProperties>
</file>